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Average" panose="020B0604020202020204" charset="0"/>
      <p:regular r:id="rId22"/>
    </p:embeddedFont>
    <p:embeddedFont>
      <p:font typeface="Lato" panose="020F0502020204030203" pitchFamily="34" charset="0"/>
      <p:regular r:id="rId23"/>
      <p:bold r:id="rId24"/>
      <p:italic r:id="rId25"/>
      <p:boldItalic r:id="rId26"/>
    </p:embeddedFont>
    <p:embeddedFont>
      <p:font typeface="Montserrat" panose="000005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527ECA0-E72A-4CE6-8EF6-9DB80E153956}">
  <a:tblStyle styleId="{E527ECA0-E72A-4CE6-8EF6-9DB80E15395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latin typeface="Montserrat"/>
              <a:ea typeface="Montserrat"/>
              <a:cs typeface="Montserrat"/>
              <a:sym typeface="Montserrat"/>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0628d0e66c_1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0628d0e66c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cfbc44ec26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cfbc44ec2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628d0e66c_1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628d0e66c_1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0628d0e66c_1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0628d0e66c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10535d828ac_1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0535d828ac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0628d0e66c_1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10628d0e66c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0535d828ac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0535d828ac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0535d828ac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0535d828ac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0628d0e66c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0628d0e66c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10628d0e66c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10628d0e66c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10628d0e66c_1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10628d0e66c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0628d0e66c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0628d0e66c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0628d0e66c_1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0628d0e66c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0628d0e66c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0628d0e66c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10535d828a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10535d828a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4.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344055"/>
            </a:gs>
            <a:gs pos="100000">
              <a:srgbClr val="030304"/>
            </a:gs>
          </a:gsLst>
          <a:lin ang="5400012" scaled="0"/>
        </a:gradFill>
        <a:effectLst/>
      </p:bgPr>
    </p:bg>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063125" y="430075"/>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Minor Project</a:t>
            </a:r>
            <a:endParaRPr/>
          </a:p>
          <a:p>
            <a:pPr marL="0" lvl="0" indent="0" algn="l" rtl="0">
              <a:spcBef>
                <a:spcPts val="0"/>
              </a:spcBef>
              <a:spcAft>
                <a:spcPts val="0"/>
              </a:spcAft>
              <a:buNone/>
            </a:pPr>
            <a:r>
              <a:rPr lang="en-GB"/>
              <a:t>2021-22</a:t>
            </a:r>
            <a:endParaRPr/>
          </a:p>
        </p:txBody>
      </p:sp>
      <p:sp>
        <p:nvSpPr>
          <p:cNvPr id="229" name="Google Shape;229;p17"/>
          <p:cNvSpPr txBox="1">
            <a:spLocks noGrp="1"/>
          </p:cNvSpPr>
          <p:nvPr>
            <p:ph type="subTitle" idx="1"/>
          </p:nvPr>
        </p:nvSpPr>
        <p:spPr>
          <a:xfrm>
            <a:off x="3063125" y="1759600"/>
            <a:ext cx="5268000" cy="1279800"/>
          </a:xfrm>
          <a:prstGeom prst="rect">
            <a:avLst/>
          </a:prstGeom>
        </p:spPr>
        <p:txBody>
          <a:bodyPr spcFirstLastPara="1" wrap="square" lIns="91425" tIns="91425" rIns="91425" bIns="91425" anchor="t" anchorCtr="0">
            <a:noAutofit/>
          </a:bodyPr>
          <a:lstStyle/>
          <a:p>
            <a:pPr marL="0" lvl="0" indent="0" algn="l" rtl="0">
              <a:lnSpc>
                <a:spcPct val="90000"/>
              </a:lnSpc>
              <a:spcBef>
                <a:spcPts val="1000"/>
              </a:spcBef>
              <a:spcAft>
                <a:spcPts val="0"/>
              </a:spcAft>
              <a:buNone/>
            </a:pPr>
            <a:r>
              <a:rPr lang="en-GB" sz="2200">
                <a:latin typeface="Montserrat"/>
                <a:ea typeface="Montserrat"/>
                <a:cs typeface="Montserrat"/>
                <a:sym typeface="Montserrat"/>
              </a:rPr>
              <a:t>Early and Accurate disease detection and diagnosis system</a:t>
            </a:r>
            <a:endParaRPr sz="2200">
              <a:latin typeface="Montserrat"/>
              <a:ea typeface="Montserrat"/>
              <a:cs typeface="Montserrat"/>
              <a:sym typeface="Montserrat"/>
            </a:endParaRPr>
          </a:p>
          <a:p>
            <a:pPr marL="0" lvl="0" indent="0" algn="l" rtl="0">
              <a:lnSpc>
                <a:spcPct val="115000"/>
              </a:lnSpc>
              <a:spcBef>
                <a:spcPts val="0"/>
              </a:spcBef>
              <a:spcAft>
                <a:spcPts val="0"/>
              </a:spcAft>
              <a:buNone/>
            </a:pPr>
            <a:endParaRPr/>
          </a:p>
          <a:p>
            <a:pPr marL="0" lvl="0" indent="0" algn="l" rtl="0">
              <a:lnSpc>
                <a:spcPct val="115000"/>
              </a:lnSpc>
              <a:spcBef>
                <a:spcPts val="1600"/>
              </a:spcBef>
              <a:spcAft>
                <a:spcPts val="1600"/>
              </a:spcAft>
              <a:buNone/>
            </a:pPr>
            <a:endParaRPr/>
          </a:p>
        </p:txBody>
      </p:sp>
      <p:pic>
        <p:nvPicPr>
          <p:cNvPr id="230" name="Google Shape;230;p17"/>
          <p:cNvPicPr preferRelativeResize="0"/>
          <p:nvPr/>
        </p:nvPicPr>
        <p:blipFill>
          <a:blip r:embed="rId3">
            <a:alphaModFix/>
          </a:blip>
          <a:stretch>
            <a:fillRect/>
          </a:stretch>
        </p:blipFill>
        <p:spPr>
          <a:xfrm>
            <a:off x="295200" y="3608150"/>
            <a:ext cx="1028378" cy="1279900"/>
          </a:xfrm>
          <a:prstGeom prst="rect">
            <a:avLst/>
          </a:prstGeom>
          <a:noFill/>
          <a:ln>
            <a:noFill/>
          </a:ln>
        </p:spPr>
      </p:pic>
      <p:sp>
        <p:nvSpPr>
          <p:cNvPr id="231" name="Google Shape;231;p17"/>
          <p:cNvSpPr txBox="1"/>
          <p:nvPr/>
        </p:nvSpPr>
        <p:spPr>
          <a:xfrm>
            <a:off x="4441000" y="3234900"/>
            <a:ext cx="5264100" cy="1908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b="1">
                <a:solidFill>
                  <a:schemeClr val="lt1"/>
                </a:solidFill>
                <a:latin typeface="Montserrat"/>
                <a:ea typeface="Montserrat"/>
                <a:cs typeface="Montserrat"/>
                <a:sym typeface="Montserrat"/>
              </a:rPr>
              <a:t>Group 18  </a:t>
            </a:r>
            <a:endParaRPr b="1">
              <a:solidFill>
                <a:schemeClr val="lt1"/>
              </a:solidFill>
              <a:latin typeface="Montserrat"/>
              <a:ea typeface="Montserrat"/>
              <a:cs typeface="Montserrat"/>
              <a:sym typeface="Montserrat"/>
            </a:endParaRPr>
          </a:p>
          <a:p>
            <a:pPr marL="0" lvl="0" indent="0" algn="ctr" rtl="0">
              <a:spcBef>
                <a:spcPts val="0"/>
              </a:spcBef>
              <a:spcAft>
                <a:spcPts val="0"/>
              </a:spcAft>
              <a:buNone/>
            </a:pPr>
            <a:r>
              <a:rPr lang="en-GB">
                <a:solidFill>
                  <a:schemeClr val="lt1"/>
                </a:solidFill>
                <a:latin typeface="Montserrat"/>
                <a:ea typeface="Montserrat"/>
                <a:cs typeface="Montserrat"/>
                <a:sym typeface="Montserrat"/>
              </a:rPr>
              <a:t>Rahul Pamnani (9919102059)</a:t>
            </a:r>
            <a:endParaRPr>
              <a:solidFill>
                <a:schemeClr val="lt1"/>
              </a:solidFill>
              <a:latin typeface="Montserrat"/>
              <a:ea typeface="Montserrat"/>
              <a:cs typeface="Montserrat"/>
              <a:sym typeface="Montserrat"/>
            </a:endParaRPr>
          </a:p>
          <a:p>
            <a:pPr marL="0" lvl="0" indent="0" algn="ctr" rtl="0">
              <a:spcBef>
                <a:spcPts val="0"/>
              </a:spcBef>
              <a:spcAft>
                <a:spcPts val="0"/>
              </a:spcAft>
              <a:buNone/>
            </a:pPr>
            <a:r>
              <a:rPr lang="en-GB">
                <a:solidFill>
                  <a:schemeClr val="lt1"/>
                </a:solidFill>
                <a:latin typeface="Montserrat"/>
                <a:ea typeface="Montserrat"/>
                <a:cs typeface="Montserrat"/>
                <a:sym typeface="Montserrat"/>
              </a:rPr>
              <a:t>Pranav Pandey (9919102049)</a:t>
            </a:r>
            <a:endParaRPr>
              <a:solidFill>
                <a:schemeClr val="lt1"/>
              </a:solidFill>
              <a:latin typeface="Montserrat"/>
              <a:ea typeface="Montserrat"/>
              <a:cs typeface="Montserrat"/>
              <a:sym typeface="Montserrat"/>
            </a:endParaRPr>
          </a:p>
          <a:p>
            <a:pPr marL="0" lvl="0" indent="0" algn="ctr" rtl="0">
              <a:spcBef>
                <a:spcPts val="0"/>
              </a:spcBef>
              <a:spcAft>
                <a:spcPts val="0"/>
              </a:spcAft>
              <a:buNone/>
            </a:pPr>
            <a:r>
              <a:rPr lang="en-GB">
                <a:solidFill>
                  <a:schemeClr val="lt1"/>
                </a:solidFill>
                <a:latin typeface="Montserrat"/>
                <a:ea typeface="Montserrat"/>
                <a:cs typeface="Montserrat"/>
                <a:sym typeface="Montserrat"/>
              </a:rPr>
              <a:t>Harsh Kumar Mahour (9919102051)</a:t>
            </a:r>
            <a:endParaRPr>
              <a:solidFill>
                <a:schemeClr val="lt1"/>
              </a:solidFill>
              <a:latin typeface="Montserrat"/>
              <a:ea typeface="Montserrat"/>
              <a:cs typeface="Montserrat"/>
              <a:sym typeface="Montserrat"/>
            </a:endParaRPr>
          </a:p>
          <a:p>
            <a:pPr marL="0" lvl="0" indent="0" algn="ctr" rtl="0">
              <a:spcBef>
                <a:spcPts val="0"/>
              </a:spcBef>
              <a:spcAft>
                <a:spcPts val="0"/>
              </a:spcAft>
              <a:buNone/>
            </a:pPr>
            <a:endParaRPr>
              <a:solidFill>
                <a:schemeClr val="lt1"/>
              </a:solidFill>
              <a:latin typeface="Montserrat"/>
              <a:ea typeface="Montserrat"/>
              <a:cs typeface="Montserrat"/>
              <a:sym typeface="Montserrat"/>
            </a:endParaRPr>
          </a:p>
          <a:p>
            <a:pPr marL="0" lvl="0" indent="0" algn="ctr" rtl="0">
              <a:spcBef>
                <a:spcPts val="0"/>
              </a:spcBef>
              <a:spcAft>
                <a:spcPts val="0"/>
              </a:spcAft>
              <a:buNone/>
            </a:pPr>
            <a:r>
              <a:rPr lang="en-GB" b="1">
                <a:solidFill>
                  <a:schemeClr val="lt1"/>
                </a:solidFill>
                <a:latin typeface="Montserrat"/>
                <a:ea typeface="Montserrat"/>
                <a:cs typeface="Montserrat"/>
                <a:sym typeface="Montserrat"/>
              </a:rPr>
              <a:t>Mentor</a:t>
            </a:r>
            <a:endParaRPr b="1">
              <a:solidFill>
                <a:schemeClr val="lt1"/>
              </a:solidFill>
              <a:latin typeface="Montserrat"/>
              <a:ea typeface="Montserrat"/>
              <a:cs typeface="Montserrat"/>
              <a:sym typeface="Montserrat"/>
            </a:endParaRPr>
          </a:p>
          <a:p>
            <a:pPr marL="0" lvl="0" indent="0" algn="ctr" rtl="0">
              <a:spcBef>
                <a:spcPts val="0"/>
              </a:spcBef>
              <a:spcAft>
                <a:spcPts val="0"/>
              </a:spcAft>
              <a:buNone/>
            </a:pPr>
            <a:r>
              <a:rPr lang="en-GB">
                <a:solidFill>
                  <a:schemeClr val="lt1"/>
                </a:solidFill>
                <a:latin typeface="Montserrat"/>
                <a:ea typeface="Montserrat"/>
                <a:cs typeface="Montserrat"/>
                <a:sym typeface="Montserrat"/>
              </a:rPr>
              <a:t>Dr. Bhartendu Chaturvedi</a:t>
            </a:r>
            <a:endParaRPr>
              <a:solidFill>
                <a:schemeClr val="lt1"/>
              </a:solidFill>
              <a:latin typeface="Montserrat"/>
              <a:ea typeface="Montserrat"/>
              <a:cs typeface="Montserrat"/>
              <a:sym typeface="Montserrat"/>
            </a:endParaRPr>
          </a:p>
          <a:p>
            <a:pPr marL="0" lvl="0" indent="0" algn="ctr" rtl="0">
              <a:spcBef>
                <a:spcPts val="0"/>
              </a:spcBef>
              <a:spcAft>
                <a:spcPts val="0"/>
              </a:spcAft>
              <a:buNone/>
            </a:pPr>
            <a:endParaRPr>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pic>
        <p:nvPicPr>
          <p:cNvPr id="295" name="Google Shape;295;p26"/>
          <p:cNvPicPr preferRelativeResize="0"/>
          <p:nvPr/>
        </p:nvPicPr>
        <p:blipFill>
          <a:blip r:embed="rId3">
            <a:alphaModFix/>
          </a:blip>
          <a:stretch>
            <a:fillRect/>
          </a:stretch>
        </p:blipFill>
        <p:spPr>
          <a:xfrm>
            <a:off x="2819144" y="2234750"/>
            <a:ext cx="3505780" cy="400200"/>
          </a:xfrm>
          <a:prstGeom prst="rect">
            <a:avLst/>
          </a:prstGeom>
          <a:noFill/>
          <a:ln>
            <a:noFill/>
          </a:ln>
        </p:spPr>
      </p:pic>
      <p:sp>
        <p:nvSpPr>
          <p:cNvPr id="296" name="Google Shape;296;p26"/>
          <p:cNvSpPr txBox="1"/>
          <p:nvPr/>
        </p:nvSpPr>
        <p:spPr>
          <a:xfrm>
            <a:off x="-821662" y="3431263"/>
            <a:ext cx="3787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Lato"/>
              <a:ea typeface="Lato"/>
              <a:cs typeface="Lato"/>
              <a:sym typeface="Lato"/>
            </a:endParaRPr>
          </a:p>
        </p:txBody>
      </p:sp>
      <p:sp>
        <p:nvSpPr>
          <p:cNvPr id="297" name="Google Shape;297;p26"/>
          <p:cNvSpPr txBox="1"/>
          <p:nvPr/>
        </p:nvSpPr>
        <p:spPr>
          <a:xfrm>
            <a:off x="2380900" y="4424400"/>
            <a:ext cx="4791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lt1"/>
              </a:solidFill>
              <a:latin typeface="Lato"/>
              <a:ea typeface="Lato"/>
              <a:cs typeface="Lato"/>
              <a:sym typeface="Lato"/>
            </a:endParaRPr>
          </a:p>
        </p:txBody>
      </p:sp>
      <p:sp>
        <p:nvSpPr>
          <p:cNvPr id="298" name="Google Shape;298;p26"/>
          <p:cNvSpPr txBox="1"/>
          <p:nvPr/>
        </p:nvSpPr>
        <p:spPr>
          <a:xfrm>
            <a:off x="1660538" y="1834538"/>
            <a:ext cx="582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Montserrat"/>
                <a:ea typeface="Montserrat"/>
                <a:cs typeface="Montserrat"/>
                <a:sym typeface="Montserrat"/>
              </a:rPr>
              <a:t>Mel-Frequency Scaling for each frame is given by the formula:</a:t>
            </a:r>
            <a:endParaRPr>
              <a:solidFill>
                <a:schemeClr val="lt1"/>
              </a:solidFill>
              <a:latin typeface="Montserrat"/>
              <a:ea typeface="Montserrat"/>
              <a:cs typeface="Montserrat"/>
              <a:sym typeface="Montserrat"/>
            </a:endParaRPr>
          </a:p>
        </p:txBody>
      </p:sp>
      <p:pic>
        <p:nvPicPr>
          <p:cNvPr id="299" name="Google Shape;299;p26"/>
          <p:cNvPicPr preferRelativeResize="0"/>
          <p:nvPr/>
        </p:nvPicPr>
        <p:blipFill>
          <a:blip r:embed="rId4">
            <a:alphaModFix/>
          </a:blip>
          <a:stretch>
            <a:fillRect/>
          </a:stretch>
        </p:blipFill>
        <p:spPr>
          <a:xfrm>
            <a:off x="3207175" y="701250"/>
            <a:ext cx="2729727" cy="842075"/>
          </a:xfrm>
          <a:prstGeom prst="rect">
            <a:avLst/>
          </a:prstGeom>
          <a:noFill/>
          <a:ln>
            <a:noFill/>
          </a:ln>
        </p:spPr>
      </p:pic>
      <p:sp>
        <p:nvSpPr>
          <p:cNvPr id="300" name="Google Shape;300;p26"/>
          <p:cNvSpPr txBox="1"/>
          <p:nvPr/>
        </p:nvSpPr>
        <p:spPr>
          <a:xfrm>
            <a:off x="2176100" y="301050"/>
            <a:ext cx="4791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a:solidFill>
                  <a:schemeClr val="lt1"/>
                </a:solidFill>
                <a:latin typeface="Montserrat"/>
                <a:ea typeface="Montserrat"/>
                <a:cs typeface="Montserrat"/>
                <a:sym typeface="Montserrat"/>
              </a:rPr>
              <a:t>Fourier Transform of Signal is given by:</a:t>
            </a:r>
            <a:endParaRPr>
              <a:solidFill>
                <a:schemeClr val="lt1"/>
              </a:solidFill>
              <a:latin typeface="Montserrat"/>
              <a:ea typeface="Montserrat"/>
              <a:cs typeface="Montserrat"/>
              <a:sym typeface="Montserrat"/>
            </a:endParaRPr>
          </a:p>
        </p:txBody>
      </p:sp>
      <p:pic>
        <p:nvPicPr>
          <p:cNvPr id="301" name="Google Shape;301;p26"/>
          <p:cNvPicPr preferRelativeResize="0"/>
          <p:nvPr/>
        </p:nvPicPr>
        <p:blipFill>
          <a:blip r:embed="rId5">
            <a:alphaModFix/>
          </a:blip>
          <a:stretch>
            <a:fillRect/>
          </a:stretch>
        </p:blipFill>
        <p:spPr>
          <a:xfrm>
            <a:off x="3309225" y="3501625"/>
            <a:ext cx="2525653" cy="1411150"/>
          </a:xfrm>
          <a:prstGeom prst="rect">
            <a:avLst/>
          </a:prstGeom>
          <a:noFill/>
          <a:ln>
            <a:noFill/>
          </a:ln>
        </p:spPr>
      </p:pic>
      <p:sp>
        <p:nvSpPr>
          <p:cNvPr id="302" name="Google Shape;302;p26"/>
          <p:cNvSpPr txBox="1"/>
          <p:nvPr/>
        </p:nvSpPr>
        <p:spPr>
          <a:xfrm>
            <a:off x="1414750" y="3031075"/>
            <a:ext cx="6724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a:solidFill>
                  <a:schemeClr val="lt1"/>
                </a:solidFill>
                <a:latin typeface="Montserrat"/>
                <a:ea typeface="Montserrat"/>
                <a:cs typeface="Montserrat"/>
                <a:sym typeface="Montserrat"/>
              </a:rPr>
              <a:t>The formula for Discrete Cosine Transform is given by:</a:t>
            </a:r>
            <a:endParaRPr>
              <a:solidFill>
                <a:schemeClr val="lt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7"/>
          <p:cNvSpPr txBox="1">
            <a:spLocks noGrp="1"/>
          </p:cNvSpPr>
          <p:nvPr>
            <p:ph type="body" idx="1"/>
          </p:nvPr>
        </p:nvSpPr>
        <p:spPr>
          <a:xfrm>
            <a:off x="1052550" y="1029925"/>
            <a:ext cx="7038900" cy="32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Montserrat"/>
                <a:ea typeface="Montserrat"/>
                <a:cs typeface="Montserrat"/>
                <a:sym typeface="Montserrat"/>
              </a:rPr>
              <a:t>Now, we have the steps regarding the training and augmentation of data using CRNN:</a:t>
            </a:r>
            <a:endParaRPr sz="1200">
              <a:latin typeface="Montserrat"/>
              <a:ea typeface="Montserrat"/>
              <a:cs typeface="Montserrat"/>
              <a:sym typeface="Montserrat"/>
            </a:endParaRPr>
          </a:p>
          <a:p>
            <a:pPr marL="457200" lvl="0" indent="-304800" algn="l" rtl="0">
              <a:spcBef>
                <a:spcPts val="1600"/>
              </a:spcBef>
              <a:spcAft>
                <a:spcPts val="0"/>
              </a:spcAft>
              <a:buSzPts val="1200"/>
              <a:buFont typeface="Montserrat"/>
              <a:buChar char="●"/>
            </a:pPr>
            <a:r>
              <a:rPr lang="en-GB" sz="1200">
                <a:latin typeface="Montserrat"/>
                <a:ea typeface="Montserrat"/>
                <a:cs typeface="Montserrat"/>
                <a:sym typeface="Montserrat"/>
              </a:rPr>
              <a:t>This data is splitted into training and testing data in order to feed in testing and training function.</a:t>
            </a:r>
            <a:endParaRPr sz="1200">
              <a:latin typeface="Montserrat"/>
              <a:ea typeface="Montserrat"/>
              <a:cs typeface="Montserrat"/>
              <a:sym typeface="Montserrat"/>
            </a:endParaRPr>
          </a:p>
          <a:p>
            <a:pPr marL="457200" lvl="0" indent="-304800" algn="l" rtl="0">
              <a:spcBef>
                <a:spcPts val="0"/>
              </a:spcBef>
              <a:spcAft>
                <a:spcPts val="0"/>
              </a:spcAft>
              <a:buSzPts val="1200"/>
              <a:buFont typeface="Montserrat"/>
              <a:buChar char="●"/>
            </a:pPr>
            <a:r>
              <a:rPr lang="en-GB" sz="1200">
                <a:latin typeface="Montserrat"/>
                <a:ea typeface="Montserrat"/>
                <a:cs typeface="Montserrat"/>
                <a:sym typeface="Montserrat"/>
              </a:rPr>
              <a:t>For the training part:</a:t>
            </a:r>
            <a:endParaRPr sz="120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GB" sz="1200">
                <a:latin typeface="Montserrat"/>
                <a:ea typeface="Montserrat"/>
                <a:cs typeface="Montserrat"/>
                <a:sym typeface="Montserrat"/>
              </a:rPr>
              <a:t>All the extracted features go through a series of 7 convoluting layers with the no. of filters ranging from 64 to 512 in seven different steps.</a:t>
            </a:r>
            <a:endParaRPr sz="120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GB" sz="1200">
                <a:latin typeface="Montserrat"/>
                <a:ea typeface="Montserrat"/>
                <a:cs typeface="Montserrat"/>
                <a:sym typeface="Montserrat"/>
              </a:rPr>
              <a:t>Then the output from this is fed to the recurrent neural network function passing through the concoluting layer recurrently.  </a:t>
            </a:r>
            <a:endParaRPr sz="1200">
              <a:latin typeface="Montserrat"/>
              <a:ea typeface="Montserrat"/>
              <a:cs typeface="Montserrat"/>
              <a:sym typeface="Montserrat"/>
            </a:endParaRPr>
          </a:p>
          <a:p>
            <a:pPr marL="457200" lvl="0" indent="-304800" algn="l" rtl="0">
              <a:spcBef>
                <a:spcPts val="0"/>
              </a:spcBef>
              <a:spcAft>
                <a:spcPts val="0"/>
              </a:spcAft>
              <a:buSzPts val="1200"/>
              <a:buFont typeface="Montserrat"/>
              <a:buChar char="●"/>
            </a:pPr>
            <a:r>
              <a:rPr lang="en-GB" sz="1200">
                <a:latin typeface="Montserrat"/>
                <a:ea typeface="Montserrat"/>
                <a:cs typeface="Montserrat"/>
                <a:sym typeface="Montserrat"/>
              </a:rPr>
              <a:t>This  data is then augmented (data augmentation is done just for balancing the dataset) using the following techniques:</a:t>
            </a:r>
            <a:endParaRPr sz="1200">
              <a:latin typeface="Montserrat"/>
              <a:ea typeface="Montserrat"/>
              <a:cs typeface="Montserrat"/>
              <a:sym typeface="Montserrat"/>
            </a:endParaRPr>
          </a:p>
          <a:p>
            <a:pPr marL="1371600" lvl="1" indent="-304800" algn="l" rtl="0">
              <a:spcBef>
                <a:spcPts val="0"/>
              </a:spcBef>
              <a:spcAft>
                <a:spcPts val="0"/>
              </a:spcAft>
              <a:buSzPts val="1200"/>
              <a:buFont typeface="Montserrat"/>
              <a:buChar char="○"/>
            </a:pPr>
            <a:r>
              <a:rPr lang="en-GB" sz="1200">
                <a:latin typeface="Montserrat"/>
                <a:ea typeface="Montserrat"/>
                <a:cs typeface="Montserrat"/>
                <a:sym typeface="Montserrat"/>
              </a:rPr>
              <a:t>Time shift</a:t>
            </a:r>
            <a:endParaRPr sz="1200">
              <a:latin typeface="Montserrat"/>
              <a:ea typeface="Montserrat"/>
              <a:cs typeface="Montserrat"/>
              <a:sym typeface="Montserrat"/>
            </a:endParaRPr>
          </a:p>
          <a:p>
            <a:pPr marL="1371600" lvl="1" indent="-304800" algn="l" rtl="0">
              <a:spcBef>
                <a:spcPts val="0"/>
              </a:spcBef>
              <a:spcAft>
                <a:spcPts val="0"/>
              </a:spcAft>
              <a:buSzPts val="1200"/>
              <a:buFont typeface="Montserrat"/>
              <a:buChar char="○"/>
            </a:pPr>
            <a:r>
              <a:rPr lang="en-GB" sz="1200">
                <a:latin typeface="Montserrat"/>
                <a:ea typeface="Montserrat"/>
                <a:cs typeface="Montserrat"/>
                <a:sym typeface="Montserrat"/>
              </a:rPr>
              <a:t>Stretching the sound</a:t>
            </a:r>
            <a:endParaRPr sz="1200">
              <a:latin typeface="Montserrat"/>
              <a:ea typeface="Montserrat"/>
              <a:cs typeface="Montserrat"/>
              <a:sym typeface="Montserrat"/>
            </a:endParaRPr>
          </a:p>
          <a:p>
            <a:pPr marL="1371600" lvl="1" indent="-304800" algn="l" rtl="0">
              <a:spcBef>
                <a:spcPts val="0"/>
              </a:spcBef>
              <a:spcAft>
                <a:spcPts val="0"/>
              </a:spcAft>
              <a:buSzPts val="1200"/>
              <a:buFont typeface="Montserrat"/>
              <a:buChar char="○"/>
            </a:pPr>
            <a:r>
              <a:rPr lang="en-GB" sz="1200">
                <a:latin typeface="Montserrat"/>
                <a:ea typeface="Montserrat"/>
                <a:cs typeface="Montserrat"/>
                <a:sym typeface="Montserrat"/>
              </a:rPr>
              <a:t>Changing chain</a:t>
            </a:r>
            <a:endParaRPr sz="1200">
              <a:latin typeface="Montserrat"/>
              <a:ea typeface="Montserrat"/>
              <a:cs typeface="Montserrat"/>
              <a:sym typeface="Montserrat"/>
            </a:endParaRPr>
          </a:p>
          <a:p>
            <a:pPr marL="1371600" lvl="1" indent="-304800" algn="l" rtl="0">
              <a:spcBef>
                <a:spcPts val="0"/>
              </a:spcBef>
              <a:spcAft>
                <a:spcPts val="0"/>
              </a:spcAft>
              <a:buSzPts val="1200"/>
              <a:buFont typeface="Montserrat"/>
              <a:buChar char="○"/>
            </a:pPr>
            <a:r>
              <a:rPr lang="en-GB" sz="1200">
                <a:latin typeface="Montserrat"/>
                <a:ea typeface="Montserrat"/>
                <a:cs typeface="Montserrat"/>
                <a:sym typeface="Montserrat"/>
              </a:rPr>
              <a:t>Adding background noise</a:t>
            </a:r>
            <a:endParaRPr sz="1200">
              <a:latin typeface="Montserrat"/>
              <a:ea typeface="Montserrat"/>
              <a:cs typeface="Montserrat"/>
              <a:sym typeface="Montserrat"/>
            </a:endParaRPr>
          </a:p>
          <a:p>
            <a:pPr marL="457200" lvl="0" indent="-304800" algn="l" rtl="0">
              <a:spcBef>
                <a:spcPts val="0"/>
              </a:spcBef>
              <a:spcAft>
                <a:spcPts val="0"/>
              </a:spcAft>
              <a:buSzPts val="1200"/>
              <a:buFont typeface="Montserrat"/>
              <a:buChar char="●"/>
            </a:pPr>
            <a:r>
              <a:rPr lang="en-GB" sz="1200">
                <a:latin typeface="Montserrat"/>
                <a:ea typeface="Montserrat"/>
                <a:cs typeface="Montserrat"/>
                <a:sym typeface="Montserrat"/>
              </a:rPr>
              <a:t> This data is then tested and model is obtained.</a:t>
            </a:r>
            <a:endParaRPr sz="1200">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28"/>
          <p:cNvSpPr txBox="1">
            <a:spLocks noGrp="1"/>
          </p:cNvSpPr>
          <p:nvPr>
            <p:ph type="title"/>
          </p:nvPr>
        </p:nvSpPr>
        <p:spPr>
          <a:xfrm>
            <a:off x="1297500" y="47840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Results</a:t>
            </a:r>
            <a:endParaRPr/>
          </a:p>
        </p:txBody>
      </p:sp>
      <p:sp>
        <p:nvSpPr>
          <p:cNvPr id="313" name="Google Shape;313;p28"/>
          <p:cNvSpPr txBox="1">
            <a:spLocks noGrp="1"/>
          </p:cNvSpPr>
          <p:nvPr>
            <p:ph type="body" idx="1"/>
          </p:nvPr>
        </p:nvSpPr>
        <p:spPr>
          <a:xfrm>
            <a:off x="1297500" y="1103975"/>
            <a:ext cx="7038900" cy="33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latin typeface="Montserrat"/>
                <a:ea typeface="Montserrat"/>
                <a:cs typeface="Montserrat"/>
                <a:sym typeface="Montserrat"/>
              </a:rPr>
              <a:t>Our model has some losses in its test data due to the quality of recorded audio as it assumes to receive cough sounds for a time window of 5 seconds and any disturbance and quiet time hinders its data between the valid dataset one and the trainable dataset</a:t>
            </a:r>
            <a:endParaRPr sz="1400">
              <a:latin typeface="Montserrat"/>
              <a:ea typeface="Montserrat"/>
              <a:cs typeface="Montserrat"/>
              <a:sym typeface="Montserrat"/>
            </a:endParaRPr>
          </a:p>
          <a:p>
            <a:pPr marL="0" lvl="0" indent="0" algn="l" rtl="0">
              <a:spcBef>
                <a:spcPts val="1600"/>
              </a:spcBef>
              <a:spcAft>
                <a:spcPts val="0"/>
              </a:spcAft>
              <a:buNone/>
            </a:pPr>
            <a:r>
              <a:rPr lang="en-GB" sz="1400">
                <a:latin typeface="Montserrat"/>
                <a:ea typeface="Montserrat"/>
                <a:cs typeface="Montserrat"/>
                <a:sym typeface="Montserrat"/>
              </a:rPr>
              <a:t>The Model Loss attained due to the quality of the audio samples is given below in the graph :</a:t>
            </a:r>
            <a:endParaRPr sz="1400">
              <a:latin typeface="Montserrat"/>
              <a:ea typeface="Montserrat"/>
              <a:cs typeface="Montserrat"/>
              <a:sym typeface="Montserrat"/>
            </a:endParaRPr>
          </a:p>
          <a:p>
            <a:pPr marL="0" lvl="0" indent="0" algn="l" rtl="0">
              <a:spcBef>
                <a:spcPts val="1600"/>
              </a:spcBef>
              <a:spcAft>
                <a:spcPts val="0"/>
              </a:spcAft>
              <a:buNone/>
            </a:pPr>
            <a:endParaRPr sz="1400">
              <a:latin typeface="Montserrat"/>
              <a:ea typeface="Montserrat"/>
              <a:cs typeface="Montserrat"/>
              <a:sym typeface="Montserrat"/>
            </a:endParaRPr>
          </a:p>
          <a:p>
            <a:pPr marL="0" lvl="0" indent="0" algn="l" rtl="0">
              <a:spcBef>
                <a:spcPts val="1600"/>
              </a:spcBef>
              <a:spcAft>
                <a:spcPts val="0"/>
              </a:spcAft>
              <a:buNone/>
            </a:pPr>
            <a:endParaRPr sz="1400">
              <a:latin typeface="Montserrat"/>
              <a:ea typeface="Montserrat"/>
              <a:cs typeface="Montserrat"/>
              <a:sym typeface="Montserrat"/>
            </a:endParaRPr>
          </a:p>
          <a:p>
            <a:pPr marL="0" lvl="0" indent="0" algn="l" rtl="0">
              <a:spcBef>
                <a:spcPts val="1600"/>
              </a:spcBef>
              <a:spcAft>
                <a:spcPts val="0"/>
              </a:spcAft>
              <a:buNone/>
            </a:pPr>
            <a:endParaRPr sz="1400">
              <a:latin typeface="Montserrat"/>
              <a:ea typeface="Montserrat"/>
              <a:cs typeface="Montserrat"/>
              <a:sym typeface="Montserrat"/>
            </a:endParaRPr>
          </a:p>
          <a:p>
            <a:pPr marL="0" lvl="0" indent="0" algn="l" rtl="0">
              <a:spcBef>
                <a:spcPts val="1600"/>
              </a:spcBef>
              <a:spcAft>
                <a:spcPts val="0"/>
              </a:spcAft>
              <a:buNone/>
            </a:pPr>
            <a:endParaRPr sz="1400">
              <a:latin typeface="Montserrat"/>
              <a:ea typeface="Montserrat"/>
              <a:cs typeface="Montserrat"/>
              <a:sym typeface="Montserrat"/>
            </a:endParaRPr>
          </a:p>
          <a:p>
            <a:pPr marL="0" lvl="0" indent="0" algn="l" rtl="0">
              <a:spcBef>
                <a:spcPts val="1600"/>
              </a:spcBef>
              <a:spcAft>
                <a:spcPts val="1600"/>
              </a:spcAft>
              <a:buNone/>
            </a:pPr>
            <a:endParaRPr sz="1400">
              <a:latin typeface="Montserrat"/>
              <a:ea typeface="Montserrat"/>
              <a:cs typeface="Montserrat"/>
              <a:sym typeface="Montserrat"/>
            </a:endParaRPr>
          </a:p>
        </p:txBody>
      </p:sp>
      <p:pic>
        <p:nvPicPr>
          <p:cNvPr id="314" name="Google Shape;314;p28"/>
          <p:cNvPicPr preferRelativeResize="0"/>
          <p:nvPr/>
        </p:nvPicPr>
        <p:blipFill>
          <a:blip r:embed="rId3">
            <a:alphaModFix/>
          </a:blip>
          <a:stretch>
            <a:fillRect/>
          </a:stretch>
        </p:blipFill>
        <p:spPr>
          <a:xfrm>
            <a:off x="3630687" y="3065675"/>
            <a:ext cx="2372525" cy="1713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9"/>
          <p:cNvSpPr txBox="1">
            <a:spLocks noGrp="1"/>
          </p:cNvSpPr>
          <p:nvPr>
            <p:ph type="title"/>
          </p:nvPr>
        </p:nvSpPr>
        <p:spPr>
          <a:xfrm>
            <a:off x="200725" y="1800163"/>
            <a:ext cx="4164900" cy="1743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sz="1400"/>
              <a:t>Predictions based on our original data are coming out to be </a:t>
            </a:r>
            <a:r>
              <a:rPr lang="en-GB" sz="1400" u="sng"/>
              <a:t>64%</a:t>
            </a:r>
            <a:r>
              <a:rPr lang="en-GB" sz="1400"/>
              <a:t> in case of predicting negative cases and </a:t>
            </a:r>
            <a:r>
              <a:rPr lang="en-GB" sz="1400" u="sng"/>
              <a:t>22%</a:t>
            </a:r>
            <a:r>
              <a:rPr lang="en-GB" sz="1400"/>
              <a:t> in case of predicting positive test cases. An overall accuracy with F1-score is calculated as</a:t>
            </a:r>
            <a:r>
              <a:rPr lang="en-GB" sz="1400" u="sng"/>
              <a:t> 60%</a:t>
            </a:r>
            <a:r>
              <a:rPr lang="en-GB" sz="1400"/>
              <a:t>. </a:t>
            </a:r>
            <a:endParaRPr sz="1400"/>
          </a:p>
        </p:txBody>
      </p:sp>
      <p:sp>
        <p:nvSpPr>
          <p:cNvPr id="320" name="Google Shape;320;p29"/>
          <p:cNvSpPr txBox="1">
            <a:spLocks noGrp="1"/>
          </p:cNvSpPr>
          <p:nvPr>
            <p:ph type="title" idx="2"/>
          </p:nvPr>
        </p:nvSpPr>
        <p:spPr>
          <a:xfrm>
            <a:off x="200725" y="3312000"/>
            <a:ext cx="4164900" cy="1530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sz="1400"/>
              <a:t>The AUC(area under the curve)/ROC(region of convergence) between FPR(false positive rate) &amp; TPR(true positive rate) to be </a:t>
            </a:r>
            <a:r>
              <a:rPr lang="en-GB" sz="1400" u="sng"/>
              <a:t>54.4%</a:t>
            </a:r>
            <a:endParaRPr sz="1400"/>
          </a:p>
        </p:txBody>
      </p:sp>
      <p:sp>
        <p:nvSpPr>
          <p:cNvPr id="321" name="Google Shape;321;p29"/>
          <p:cNvSpPr txBox="1"/>
          <p:nvPr/>
        </p:nvSpPr>
        <p:spPr>
          <a:xfrm>
            <a:off x="1197600" y="644700"/>
            <a:ext cx="33744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a:solidFill>
                  <a:schemeClr val="lt1"/>
                </a:solidFill>
                <a:latin typeface="Montserrat"/>
                <a:ea typeface="Montserrat"/>
                <a:cs typeface="Montserrat"/>
                <a:sym typeface="Montserrat"/>
              </a:rPr>
              <a:t>Predictions based on Original Data</a:t>
            </a:r>
            <a:endParaRPr sz="2400">
              <a:solidFill>
                <a:schemeClr val="lt1"/>
              </a:solidFill>
              <a:latin typeface="Montserrat"/>
              <a:ea typeface="Montserrat"/>
              <a:cs typeface="Montserrat"/>
              <a:sym typeface="Montserrat"/>
            </a:endParaRPr>
          </a:p>
        </p:txBody>
      </p:sp>
      <p:pic>
        <p:nvPicPr>
          <p:cNvPr id="322" name="Google Shape;322;p29"/>
          <p:cNvPicPr preferRelativeResize="0"/>
          <p:nvPr/>
        </p:nvPicPr>
        <p:blipFill>
          <a:blip r:embed="rId3">
            <a:alphaModFix/>
          </a:blip>
          <a:stretch>
            <a:fillRect/>
          </a:stretch>
        </p:blipFill>
        <p:spPr>
          <a:xfrm>
            <a:off x="5187652" y="245275"/>
            <a:ext cx="3558625" cy="1830375"/>
          </a:xfrm>
          <a:prstGeom prst="rect">
            <a:avLst/>
          </a:prstGeom>
          <a:noFill/>
          <a:ln>
            <a:noFill/>
          </a:ln>
        </p:spPr>
      </p:pic>
      <p:pic>
        <p:nvPicPr>
          <p:cNvPr id="323" name="Google Shape;323;p29"/>
          <p:cNvPicPr preferRelativeResize="0"/>
          <p:nvPr/>
        </p:nvPicPr>
        <p:blipFill>
          <a:blip r:embed="rId4">
            <a:alphaModFix/>
          </a:blip>
          <a:stretch>
            <a:fillRect/>
          </a:stretch>
        </p:blipFill>
        <p:spPr>
          <a:xfrm>
            <a:off x="5263850" y="2203219"/>
            <a:ext cx="3374400" cy="263938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0"/>
          <p:cNvSpPr txBox="1">
            <a:spLocks noGrp="1"/>
          </p:cNvSpPr>
          <p:nvPr>
            <p:ph type="title"/>
          </p:nvPr>
        </p:nvSpPr>
        <p:spPr>
          <a:xfrm>
            <a:off x="363800" y="1673100"/>
            <a:ext cx="3951600" cy="1797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GB" sz="1400"/>
              <a:t>Predictions based on our augmented data are coming out to be </a:t>
            </a:r>
            <a:r>
              <a:rPr lang="en-GB" sz="1400" u="sng"/>
              <a:t>72%</a:t>
            </a:r>
            <a:r>
              <a:rPr lang="en-GB" sz="1400"/>
              <a:t> in case of predicting negative cases and </a:t>
            </a:r>
            <a:r>
              <a:rPr lang="en-GB" sz="1400" u="sng"/>
              <a:t>42%</a:t>
            </a:r>
            <a:r>
              <a:rPr lang="en-GB" sz="1400"/>
              <a:t> in case of predicting positive test cases. An overall accuracy with F1-score is calculated as </a:t>
            </a:r>
            <a:r>
              <a:rPr lang="en-GB" sz="1400" u="sng"/>
              <a:t>57%</a:t>
            </a:r>
            <a:endParaRPr sz="1400"/>
          </a:p>
        </p:txBody>
      </p:sp>
      <p:sp>
        <p:nvSpPr>
          <p:cNvPr id="329" name="Google Shape;329;p30"/>
          <p:cNvSpPr txBox="1">
            <a:spLocks noGrp="1"/>
          </p:cNvSpPr>
          <p:nvPr>
            <p:ph type="title" idx="2"/>
          </p:nvPr>
        </p:nvSpPr>
        <p:spPr>
          <a:xfrm>
            <a:off x="1154150" y="610025"/>
            <a:ext cx="3726000" cy="95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t>Predictions based on Augmented Data</a:t>
            </a:r>
            <a:endParaRPr sz="2400"/>
          </a:p>
          <a:p>
            <a:pPr marL="0" lvl="0" indent="0" algn="l" rtl="0">
              <a:spcBef>
                <a:spcPts val="0"/>
              </a:spcBef>
              <a:spcAft>
                <a:spcPts val="0"/>
              </a:spcAft>
              <a:buNone/>
            </a:pPr>
            <a:endParaRPr/>
          </a:p>
        </p:txBody>
      </p:sp>
      <p:sp>
        <p:nvSpPr>
          <p:cNvPr id="330" name="Google Shape;330;p30"/>
          <p:cNvSpPr txBox="1"/>
          <p:nvPr/>
        </p:nvSpPr>
        <p:spPr>
          <a:xfrm>
            <a:off x="363800" y="3399725"/>
            <a:ext cx="3726000" cy="12621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The AUC (area under the curve)/ROC (region of convergence) between FPR (false positive rate) &amp; TPR (true positive rate) to be </a:t>
            </a:r>
            <a:r>
              <a:rPr lang="en-GB" u="sng">
                <a:solidFill>
                  <a:schemeClr val="lt1"/>
                </a:solidFill>
                <a:latin typeface="Montserrat"/>
                <a:ea typeface="Montserrat"/>
                <a:cs typeface="Montserrat"/>
                <a:sym typeface="Montserrat"/>
              </a:rPr>
              <a:t>62.3%</a:t>
            </a:r>
            <a:endParaRPr>
              <a:solidFill>
                <a:schemeClr val="lt1"/>
              </a:solidFill>
              <a:latin typeface="Montserrat"/>
              <a:ea typeface="Montserrat"/>
              <a:cs typeface="Montserrat"/>
              <a:sym typeface="Montserrat"/>
            </a:endParaRPr>
          </a:p>
        </p:txBody>
      </p:sp>
      <p:pic>
        <p:nvPicPr>
          <p:cNvPr id="331" name="Google Shape;331;p30"/>
          <p:cNvPicPr preferRelativeResize="0"/>
          <p:nvPr/>
        </p:nvPicPr>
        <p:blipFill>
          <a:blip r:embed="rId3">
            <a:alphaModFix/>
          </a:blip>
          <a:stretch>
            <a:fillRect/>
          </a:stretch>
        </p:blipFill>
        <p:spPr>
          <a:xfrm>
            <a:off x="5311725" y="2192300"/>
            <a:ext cx="3509500" cy="2674275"/>
          </a:xfrm>
          <a:prstGeom prst="rect">
            <a:avLst/>
          </a:prstGeom>
          <a:noFill/>
          <a:ln>
            <a:noFill/>
          </a:ln>
        </p:spPr>
      </p:pic>
      <p:pic>
        <p:nvPicPr>
          <p:cNvPr id="332" name="Google Shape;332;p30"/>
          <p:cNvPicPr preferRelativeResize="0"/>
          <p:nvPr/>
        </p:nvPicPr>
        <p:blipFill>
          <a:blip r:embed="rId4">
            <a:alphaModFix/>
          </a:blip>
          <a:stretch>
            <a:fillRect/>
          </a:stretch>
        </p:blipFill>
        <p:spPr>
          <a:xfrm>
            <a:off x="5311725" y="230225"/>
            <a:ext cx="3509500" cy="171780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1"/>
          <p:cNvSpPr txBox="1">
            <a:spLocks noGrp="1"/>
          </p:cNvSpPr>
          <p:nvPr>
            <p:ph type="title"/>
          </p:nvPr>
        </p:nvSpPr>
        <p:spPr>
          <a:xfrm>
            <a:off x="1297500" y="4815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 &amp; Future Scope</a:t>
            </a:r>
            <a:endParaRPr/>
          </a:p>
        </p:txBody>
      </p:sp>
      <p:sp>
        <p:nvSpPr>
          <p:cNvPr id="338" name="Google Shape;338;p31"/>
          <p:cNvSpPr txBox="1">
            <a:spLocks noGrp="1"/>
          </p:cNvSpPr>
          <p:nvPr>
            <p:ph type="body" idx="1"/>
          </p:nvPr>
        </p:nvSpPr>
        <p:spPr>
          <a:xfrm>
            <a:off x="1297500" y="1307850"/>
            <a:ext cx="7038900" cy="38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Montserrat"/>
                <a:ea typeface="Montserrat"/>
                <a:cs typeface="Montserrat"/>
                <a:sym typeface="Montserrat"/>
              </a:rPr>
              <a:t>The detection of COVID-19 using speech signals can serve as an important cost-effective tool as it does not involve any complicated medical test. This approach can easily diagnose the preliminary condition of a patient even without visiting a hospital and without the help of any medical staff as it serves as an automatic detection tool</a:t>
            </a:r>
            <a:endParaRPr sz="1200">
              <a:latin typeface="Montserrat"/>
              <a:ea typeface="Montserrat"/>
              <a:cs typeface="Montserrat"/>
              <a:sym typeface="Montserrat"/>
            </a:endParaRPr>
          </a:p>
          <a:p>
            <a:pPr marL="0" lvl="0" indent="0" algn="l" rtl="0">
              <a:spcBef>
                <a:spcPts val="1600"/>
              </a:spcBef>
              <a:spcAft>
                <a:spcPts val="0"/>
              </a:spcAft>
              <a:buNone/>
            </a:pPr>
            <a:r>
              <a:rPr lang="en-GB" sz="1200">
                <a:latin typeface="Montserrat"/>
                <a:ea typeface="Montserrat"/>
                <a:cs typeface="Montserrat"/>
                <a:sym typeface="Montserrat"/>
              </a:rPr>
              <a:t>However, the classification accuracy can further be improved by using deep learning-based techniques. The attributes given in the dataset are breath, cough, and voiced vowel sounds. Moreover, the analysis can be extended to study the phonetic relevance and identification of phonemic grouping of speech-based COVID-19 detection</a:t>
            </a:r>
            <a:endParaRPr sz="1200">
              <a:latin typeface="Montserrat"/>
              <a:ea typeface="Montserrat"/>
              <a:cs typeface="Montserrat"/>
              <a:sym typeface="Montserrat"/>
            </a:endParaRPr>
          </a:p>
          <a:p>
            <a:pPr marL="0" lvl="0" indent="0" algn="just" rtl="0">
              <a:spcBef>
                <a:spcPts val="1600"/>
              </a:spcBef>
              <a:spcAft>
                <a:spcPts val="0"/>
              </a:spcAft>
              <a:buNone/>
            </a:pPr>
            <a:r>
              <a:rPr lang="en-GB" sz="1200">
                <a:latin typeface="Montserrat"/>
                <a:ea typeface="Montserrat"/>
                <a:cs typeface="Montserrat"/>
                <a:sym typeface="Montserrat"/>
              </a:rPr>
              <a:t>It has also been observed that existing CRNN algorithms work with better efficiency as we provide more and more data to our model as the machine trains itself for diverse situations and samples and improves its precision so adding/combining more data to our existing data will also improve its precision and accuracy.</a:t>
            </a:r>
            <a:endParaRPr sz="1200">
              <a:latin typeface="Montserrat"/>
              <a:ea typeface="Montserrat"/>
              <a:cs typeface="Montserrat"/>
              <a:sym typeface="Montserrat"/>
            </a:endParaRPr>
          </a:p>
          <a:p>
            <a:pPr marL="0" lvl="0" indent="0" algn="l" rtl="0">
              <a:spcBef>
                <a:spcPts val="0"/>
              </a:spcBef>
              <a:spcAft>
                <a:spcPts val="1600"/>
              </a:spcAft>
              <a:buNone/>
            </a:pPr>
            <a:endParaRPr sz="1200">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343" name="Google Shape;343;p32"/>
          <p:cNvPicPr preferRelativeResize="0"/>
          <p:nvPr/>
        </p:nvPicPr>
        <p:blipFill>
          <a:blip r:embed="rId3">
            <a:alphaModFix/>
          </a:blip>
          <a:stretch>
            <a:fillRect/>
          </a:stretch>
        </p:blipFill>
        <p:spPr>
          <a:xfrm>
            <a:off x="33900" y="34100"/>
            <a:ext cx="5568076" cy="2725825"/>
          </a:xfrm>
          <a:prstGeom prst="rect">
            <a:avLst/>
          </a:prstGeom>
          <a:noFill/>
          <a:ln>
            <a:noFill/>
          </a:ln>
        </p:spPr>
      </p:pic>
      <p:pic>
        <p:nvPicPr>
          <p:cNvPr id="344" name="Google Shape;344;p32"/>
          <p:cNvPicPr preferRelativeResize="0"/>
          <p:nvPr/>
        </p:nvPicPr>
        <p:blipFill>
          <a:blip r:embed="rId4">
            <a:alphaModFix/>
          </a:blip>
          <a:stretch>
            <a:fillRect/>
          </a:stretch>
        </p:blipFill>
        <p:spPr>
          <a:xfrm>
            <a:off x="3556540" y="2417675"/>
            <a:ext cx="5587461" cy="27258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33"/>
          <p:cNvPicPr preferRelativeResize="0"/>
          <p:nvPr/>
        </p:nvPicPr>
        <p:blipFill>
          <a:blip r:embed="rId3">
            <a:alphaModFix/>
          </a:blip>
          <a:stretch>
            <a:fillRect/>
          </a:stretch>
        </p:blipFill>
        <p:spPr>
          <a:xfrm>
            <a:off x="0" y="0"/>
            <a:ext cx="5414750" cy="2641494"/>
          </a:xfrm>
          <a:prstGeom prst="rect">
            <a:avLst/>
          </a:prstGeom>
          <a:noFill/>
          <a:ln>
            <a:noFill/>
          </a:ln>
        </p:spPr>
      </p:pic>
      <p:pic>
        <p:nvPicPr>
          <p:cNvPr id="350" name="Google Shape;350;p33"/>
          <p:cNvPicPr preferRelativeResize="0"/>
          <p:nvPr/>
        </p:nvPicPr>
        <p:blipFill>
          <a:blip r:embed="rId4">
            <a:alphaModFix/>
          </a:blip>
          <a:stretch>
            <a:fillRect/>
          </a:stretch>
        </p:blipFill>
        <p:spPr>
          <a:xfrm>
            <a:off x="3711250" y="2440875"/>
            <a:ext cx="5414750" cy="2635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4"/>
          <p:cNvSpPr txBox="1">
            <a:spLocks noGrp="1"/>
          </p:cNvSpPr>
          <p:nvPr>
            <p:ph type="title" idx="4294967295"/>
          </p:nvPr>
        </p:nvSpPr>
        <p:spPr>
          <a:xfrm>
            <a:off x="2278500" y="0"/>
            <a:ext cx="4587000" cy="11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References</a:t>
            </a:r>
            <a:endParaRPr/>
          </a:p>
        </p:txBody>
      </p:sp>
      <p:sp>
        <p:nvSpPr>
          <p:cNvPr id="356" name="Google Shape;356;p34"/>
          <p:cNvSpPr txBox="1"/>
          <p:nvPr/>
        </p:nvSpPr>
        <p:spPr>
          <a:xfrm>
            <a:off x="501150" y="978525"/>
            <a:ext cx="8141700" cy="47844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1200"/>
              </a:spcBef>
              <a:spcAft>
                <a:spcPts val="0"/>
              </a:spcAft>
              <a:buNone/>
            </a:pPr>
            <a:r>
              <a:rPr lang="en-GB" sz="1000">
                <a:solidFill>
                  <a:schemeClr val="lt1"/>
                </a:solidFill>
                <a:latin typeface="Montserrat"/>
                <a:ea typeface="Montserrat"/>
                <a:cs typeface="Montserrat"/>
                <a:sym typeface="Montserrat"/>
              </a:rPr>
              <a:t>[1] Vishnu Vandana Kolisetty and Dharmendra Singh Rajput, “A REVIEW ON THE SIGNIFICANCE OF MACHINE LEARNING FOR DATA ANALYSIS IN BIG DATA", (Received: 2-Aug.-2019, Revised: 26-Oct.-2019, Accepted: 16-Nov.-2019).</a:t>
            </a:r>
            <a:endParaRPr sz="1000">
              <a:solidFill>
                <a:schemeClr val="lt1"/>
              </a:solidFill>
              <a:latin typeface="Montserrat"/>
              <a:ea typeface="Montserrat"/>
              <a:cs typeface="Montserrat"/>
              <a:sym typeface="Montserrat"/>
            </a:endParaRPr>
          </a:p>
          <a:p>
            <a:pPr marL="0" lvl="0" indent="0" algn="just" rtl="0">
              <a:lnSpc>
                <a:spcPct val="115000"/>
              </a:lnSpc>
              <a:spcBef>
                <a:spcPts val="1200"/>
              </a:spcBef>
              <a:spcAft>
                <a:spcPts val="0"/>
              </a:spcAft>
              <a:buNone/>
            </a:pPr>
            <a:r>
              <a:rPr lang="en-GB" sz="1000">
                <a:solidFill>
                  <a:schemeClr val="lt1"/>
                </a:solidFill>
                <a:latin typeface="Montserrat"/>
                <a:ea typeface="Montserrat"/>
                <a:cs typeface="Montserrat"/>
                <a:sym typeface="Montserrat"/>
              </a:rPr>
              <a:t>[2] Haomin Zhang, Ian McLoughlin, Yan Song, “ROBUST SOUND EVENT RECOGNITION USING CONVOLUTIONAL NEURAL NETWORKS”, 19-24 April, 2015.</a:t>
            </a:r>
            <a:endParaRPr sz="1000">
              <a:solidFill>
                <a:schemeClr val="lt1"/>
              </a:solidFill>
              <a:latin typeface="Montserrat"/>
              <a:ea typeface="Montserrat"/>
              <a:cs typeface="Montserrat"/>
              <a:sym typeface="Montserrat"/>
            </a:endParaRPr>
          </a:p>
          <a:p>
            <a:pPr marL="0" lvl="0" indent="0" algn="just" rtl="0">
              <a:lnSpc>
                <a:spcPct val="115000"/>
              </a:lnSpc>
              <a:spcBef>
                <a:spcPts val="1200"/>
              </a:spcBef>
              <a:spcAft>
                <a:spcPts val="0"/>
              </a:spcAft>
              <a:buNone/>
            </a:pPr>
            <a:r>
              <a:rPr lang="en-GB" sz="1000">
                <a:solidFill>
                  <a:schemeClr val="lt1"/>
                </a:solidFill>
                <a:latin typeface="Montserrat"/>
                <a:ea typeface="Montserrat"/>
                <a:cs typeface="Montserrat"/>
                <a:sym typeface="Montserrat"/>
              </a:rPr>
              <a:t>[3] Charles Bales, Muhammad Nabeel, Charles N. John, Usama Masood, Haneya N. Qureshi, Hasan Farooq, Iryna Posokhov and Ali Imran, “Can Machine Learning Be Used to Recognize and Diagnose Coughs?”, 2020.</a:t>
            </a:r>
            <a:endParaRPr sz="1000">
              <a:solidFill>
                <a:schemeClr val="lt1"/>
              </a:solidFill>
              <a:latin typeface="Montserrat"/>
              <a:ea typeface="Montserrat"/>
              <a:cs typeface="Montserrat"/>
              <a:sym typeface="Montserrat"/>
            </a:endParaRPr>
          </a:p>
          <a:p>
            <a:pPr marL="0" lvl="0" indent="0" algn="just" rtl="0">
              <a:lnSpc>
                <a:spcPct val="115000"/>
              </a:lnSpc>
              <a:spcBef>
                <a:spcPts val="1200"/>
              </a:spcBef>
              <a:spcAft>
                <a:spcPts val="0"/>
              </a:spcAft>
              <a:buNone/>
            </a:pPr>
            <a:r>
              <a:rPr lang="en-GB" sz="1000">
                <a:solidFill>
                  <a:schemeClr val="lt1"/>
                </a:solidFill>
                <a:latin typeface="Montserrat"/>
                <a:ea typeface="Montserrat"/>
                <a:cs typeface="Montserrat"/>
                <a:sym typeface="Montserrat"/>
              </a:rPr>
              <a:t>[4] Emre C¸ akır, Giambattista Parascandolo, Toni Heittola, Heikki Huttunen, and Tuomas Virtanen, “Convolutional Recurrent Neural Networks for Polyphonic Sound Event Detection”, 21 Feb, 2017.</a:t>
            </a:r>
            <a:endParaRPr sz="1000">
              <a:solidFill>
                <a:schemeClr val="lt1"/>
              </a:solidFill>
              <a:latin typeface="Montserrat"/>
              <a:ea typeface="Montserrat"/>
              <a:cs typeface="Montserrat"/>
              <a:sym typeface="Montserrat"/>
            </a:endParaRPr>
          </a:p>
          <a:p>
            <a:pPr marL="0" lvl="0" indent="0" algn="just" rtl="0">
              <a:lnSpc>
                <a:spcPct val="115000"/>
              </a:lnSpc>
              <a:spcBef>
                <a:spcPts val="1200"/>
              </a:spcBef>
              <a:spcAft>
                <a:spcPts val="0"/>
              </a:spcAft>
              <a:buNone/>
            </a:pPr>
            <a:r>
              <a:rPr lang="en-GB" sz="1000">
                <a:solidFill>
                  <a:schemeClr val="lt1"/>
                </a:solidFill>
                <a:latin typeface="Montserrat"/>
                <a:ea typeface="Montserrat"/>
                <a:cs typeface="Montserrat"/>
                <a:sym typeface="Montserrat"/>
              </a:rPr>
              <a:t>[5] P. von Platen, C. Zhang, P. C. Woodland, “Multi-Span Acoustic Modelling using Raw Waveform Signals”, 3 Oct, 2019.</a:t>
            </a:r>
            <a:endParaRPr sz="1000">
              <a:solidFill>
                <a:schemeClr val="lt1"/>
              </a:solidFill>
              <a:latin typeface="Montserrat"/>
              <a:ea typeface="Montserrat"/>
              <a:cs typeface="Montserrat"/>
              <a:sym typeface="Montserrat"/>
            </a:endParaRPr>
          </a:p>
          <a:p>
            <a:pPr marL="0" lvl="0" indent="0" algn="just" rtl="0">
              <a:lnSpc>
                <a:spcPct val="115000"/>
              </a:lnSpc>
              <a:spcBef>
                <a:spcPts val="1200"/>
              </a:spcBef>
              <a:spcAft>
                <a:spcPts val="0"/>
              </a:spcAft>
              <a:buNone/>
            </a:pPr>
            <a:r>
              <a:rPr lang="en-GB" sz="1000">
                <a:solidFill>
                  <a:schemeClr val="lt1"/>
                </a:solidFill>
                <a:latin typeface="Montserrat"/>
                <a:ea typeface="Montserrat"/>
                <a:cs typeface="Montserrat"/>
                <a:sym typeface="Montserrat"/>
              </a:rPr>
              <a:t>[6] Roy Rudolf Huizen, Florentina Tatrin Kurniati, “Feature extraction with Mel scale separation method on noise audio recordings”, Sep 15, 2021.</a:t>
            </a:r>
            <a:endParaRPr sz="1000">
              <a:solidFill>
                <a:schemeClr val="lt1"/>
              </a:solidFill>
              <a:latin typeface="Montserrat"/>
              <a:ea typeface="Montserrat"/>
              <a:cs typeface="Montserrat"/>
              <a:sym typeface="Montserrat"/>
            </a:endParaRPr>
          </a:p>
          <a:p>
            <a:pPr marL="0" lvl="0" indent="0" algn="just" rtl="0">
              <a:lnSpc>
                <a:spcPct val="115000"/>
              </a:lnSpc>
              <a:spcBef>
                <a:spcPts val="1200"/>
              </a:spcBef>
              <a:spcAft>
                <a:spcPts val="0"/>
              </a:spcAft>
              <a:buNone/>
            </a:pPr>
            <a:r>
              <a:rPr lang="en-GB" sz="1000">
                <a:solidFill>
                  <a:schemeClr val="lt1"/>
                </a:solidFill>
                <a:latin typeface="Montserrat"/>
                <a:ea typeface="Montserrat"/>
                <a:cs typeface="Montserrat"/>
                <a:sym typeface="Montserrat"/>
              </a:rPr>
              <a:t>[7] Quan Zhou, Jianhua Shan, Wenlong Ding, Chengyin Wang, Shi Yuan, Fuchun Sun, Haiyuan Liand Bin Fang, “Cough Recognition Based on Mel-Spectrogram and Convolutional Neural Network”, Shanghai University, China, 07 May, 2021.</a:t>
            </a:r>
            <a:endParaRPr sz="1000">
              <a:solidFill>
                <a:schemeClr val="lt1"/>
              </a:solidFill>
              <a:latin typeface="Montserrat"/>
              <a:ea typeface="Montserrat"/>
              <a:cs typeface="Montserrat"/>
              <a:sym typeface="Montserrat"/>
            </a:endParaRPr>
          </a:p>
          <a:p>
            <a:pPr marL="0" lvl="0" indent="0" algn="just" rtl="0">
              <a:lnSpc>
                <a:spcPct val="115000"/>
              </a:lnSpc>
              <a:spcBef>
                <a:spcPts val="1200"/>
              </a:spcBef>
              <a:spcAft>
                <a:spcPts val="0"/>
              </a:spcAft>
              <a:buNone/>
            </a:pPr>
            <a:r>
              <a:rPr lang="en-GB" sz="1000">
                <a:solidFill>
                  <a:schemeClr val="lt1"/>
                </a:solidFill>
                <a:latin typeface="Montserrat"/>
                <a:ea typeface="Montserrat"/>
                <a:cs typeface="Montserrat"/>
                <a:sym typeface="Montserrat"/>
              </a:rPr>
              <a:t>[8] World Health Organization. Coronavirus Disease 2019 (COVID-19) Situation Report; Technical Report March; World Health Organization: Geneva, Switzerland, 2020.</a:t>
            </a:r>
            <a:endParaRPr sz="1000">
              <a:solidFill>
                <a:schemeClr val="lt1"/>
              </a:solidFill>
              <a:latin typeface="Montserrat"/>
              <a:ea typeface="Montserrat"/>
              <a:cs typeface="Montserrat"/>
              <a:sym typeface="Montserrat"/>
            </a:endParaRPr>
          </a:p>
          <a:p>
            <a:pPr marL="0" lvl="0" indent="0" algn="just" rtl="0">
              <a:lnSpc>
                <a:spcPct val="115000"/>
              </a:lnSpc>
              <a:spcBef>
                <a:spcPts val="1200"/>
              </a:spcBef>
              <a:spcAft>
                <a:spcPts val="0"/>
              </a:spcAft>
              <a:buNone/>
            </a:pPr>
            <a:r>
              <a:rPr lang="en-GB" sz="1000" b="1">
                <a:solidFill>
                  <a:schemeClr val="lt1"/>
                </a:solidFill>
                <a:latin typeface="Montserrat"/>
                <a:ea typeface="Montserrat"/>
                <a:cs typeface="Montserrat"/>
                <a:sym typeface="Montserrat"/>
              </a:rPr>
              <a:t> </a:t>
            </a:r>
            <a:endParaRPr sz="1000" b="1">
              <a:solidFill>
                <a:schemeClr val="lt1"/>
              </a:solidFill>
              <a:latin typeface="Montserrat"/>
              <a:ea typeface="Montserrat"/>
              <a:cs typeface="Montserrat"/>
              <a:sym typeface="Montserrat"/>
            </a:endParaRPr>
          </a:p>
          <a:p>
            <a:pPr marL="0" lvl="0" indent="0" algn="l" rtl="0">
              <a:lnSpc>
                <a:spcPct val="115000"/>
              </a:lnSpc>
              <a:spcBef>
                <a:spcPts val="0"/>
              </a:spcBef>
              <a:spcAft>
                <a:spcPts val="0"/>
              </a:spcAft>
              <a:buNone/>
            </a:pPr>
            <a:endParaRPr sz="1000">
              <a:solidFill>
                <a:schemeClr val="lt1"/>
              </a:solidFill>
              <a:latin typeface="Montserrat"/>
              <a:ea typeface="Montserrat"/>
              <a:cs typeface="Montserrat"/>
              <a:sym typeface="Montserrat"/>
            </a:endParaRPr>
          </a:p>
          <a:p>
            <a:pPr marL="0" lvl="0" indent="0" algn="l" rtl="0">
              <a:spcBef>
                <a:spcPts val="1600"/>
              </a:spcBef>
              <a:spcAft>
                <a:spcPts val="0"/>
              </a:spcAft>
              <a:buNone/>
            </a:pPr>
            <a:endParaRPr sz="1000">
              <a:latin typeface="Lato"/>
              <a:ea typeface="Lato"/>
              <a:cs typeface="Lato"/>
              <a:sym typeface="Lato"/>
            </a:endParaRPr>
          </a:p>
        </p:txBody>
      </p:sp>
      <p:sp>
        <p:nvSpPr>
          <p:cNvPr id="357" name="Google Shape;357;p34"/>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35"/>
          <p:cNvSpPr txBox="1">
            <a:spLocks noGrp="1"/>
          </p:cNvSpPr>
          <p:nvPr>
            <p:ph type="title"/>
          </p:nvPr>
        </p:nvSpPr>
        <p:spPr>
          <a:xfrm>
            <a:off x="636981" y="1997400"/>
            <a:ext cx="4587000" cy="11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8"/>
          <p:cNvSpPr txBox="1">
            <a:spLocks noGrp="1"/>
          </p:cNvSpPr>
          <p:nvPr>
            <p:ph type="title"/>
          </p:nvPr>
        </p:nvSpPr>
        <p:spPr>
          <a:xfrm>
            <a:off x="105255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endParaRPr/>
          </a:p>
        </p:txBody>
      </p:sp>
      <p:sp>
        <p:nvSpPr>
          <p:cNvPr id="237" name="Google Shape;237;p18"/>
          <p:cNvSpPr txBox="1"/>
          <p:nvPr/>
        </p:nvSpPr>
        <p:spPr>
          <a:xfrm>
            <a:off x="1294301"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Introduction</a:t>
            </a:r>
            <a:endParaRPr sz="1800">
              <a:solidFill>
                <a:srgbClr val="CACACA"/>
              </a:solidFill>
              <a:latin typeface="Average"/>
              <a:ea typeface="Average"/>
              <a:cs typeface="Average"/>
              <a:sym typeface="Average"/>
            </a:endParaRPr>
          </a:p>
        </p:txBody>
      </p:sp>
      <p:sp>
        <p:nvSpPr>
          <p:cNvPr id="238" name="Google Shape;238;p18"/>
          <p:cNvSpPr txBox="1"/>
          <p:nvPr/>
        </p:nvSpPr>
        <p:spPr>
          <a:xfrm>
            <a:off x="1294301" y="24230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Literature Survey</a:t>
            </a:r>
            <a:endParaRPr>
              <a:solidFill>
                <a:srgbClr val="CACACA"/>
              </a:solidFill>
              <a:latin typeface="Montserrat"/>
              <a:ea typeface="Montserrat"/>
              <a:cs typeface="Montserrat"/>
              <a:sym typeface="Montserrat"/>
            </a:endParaRPr>
          </a:p>
        </p:txBody>
      </p:sp>
      <p:sp>
        <p:nvSpPr>
          <p:cNvPr id="239" name="Google Shape;239;p18"/>
          <p:cNvSpPr txBox="1"/>
          <p:nvPr/>
        </p:nvSpPr>
        <p:spPr>
          <a:xfrm>
            <a:off x="1294301" y="27485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Methodology</a:t>
            </a:r>
            <a:endParaRPr>
              <a:solidFill>
                <a:srgbClr val="CACACA"/>
              </a:solidFill>
              <a:latin typeface="Montserrat"/>
              <a:ea typeface="Montserrat"/>
              <a:cs typeface="Montserrat"/>
              <a:sym typeface="Montserrat"/>
            </a:endParaRPr>
          </a:p>
        </p:txBody>
      </p:sp>
      <p:sp>
        <p:nvSpPr>
          <p:cNvPr id="240" name="Google Shape;240;p18"/>
          <p:cNvSpPr txBox="1"/>
          <p:nvPr/>
        </p:nvSpPr>
        <p:spPr>
          <a:xfrm>
            <a:off x="1294301" y="30740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Results </a:t>
            </a:r>
            <a:endParaRPr sz="1800">
              <a:solidFill>
                <a:srgbClr val="CACACA"/>
              </a:solidFill>
              <a:latin typeface="Average"/>
              <a:ea typeface="Average"/>
              <a:cs typeface="Average"/>
              <a:sym typeface="Average"/>
            </a:endParaRPr>
          </a:p>
        </p:txBody>
      </p:sp>
      <p:sp>
        <p:nvSpPr>
          <p:cNvPr id="241" name="Google Shape;241;p18"/>
          <p:cNvSpPr txBox="1"/>
          <p:nvPr/>
        </p:nvSpPr>
        <p:spPr>
          <a:xfrm>
            <a:off x="1294301" y="33995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Conclusion and Future Scope</a:t>
            </a:r>
            <a:endParaRPr sz="1800">
              <a:solidFill>
                <a:srgbClr val="CACACA"/>
              </a:solidFill>
              <a:latin typeface="Average"/>
              <a:ea typeface="Average"/>
              <a:cs typeface="Average"/>
              <a:sym typeface="Average"/>
            </a:endParaRPr>
          </a:p>
        </p:txBody>
      </p:sp>
      <p:sp>
        <p:nvSpPr>
          <p:cNvPr id="242" name="Google Shape;242;p18"/>
          <p:cNvSpPr txBox="1"/>
          <p:nvPr/>
        </p:nvSpPr>
        <p:spPr>
          <a:xfrm>
            <a:off x="1294298" y="37250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References</a:t>
            </a:r>
            <a:endParaRPr sz="1800">
              <a:solidFill>
                <a:srgbClr val="CACACA"/>
              </a:solidFill>
              <a:latin typeface="Average"/>
              <a:ea typeface="Average"/>
              <a:cs typeface="Average"/>
              <a:sym typeface="Average"/>
            </a:endParaRPr>
          </a:p>
        </p:txBody>
      </p:sp>
      <p:sp>
        <p:nvSpPr>
          <p:cNvPr id="243" name="Google Shape;243;p18"/>
          <p:cNvSpPr txBox="1"/>
          <p:nvPr/>
        </p:nvSpPr>
        <p:spPr>
          <a:xfrm>
            <a:off x="4443276"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CACACA"/>
              </a:solidFill>
              <a:latin typeface="Average"/>
              <a:ea typeface="Average"/>
              <a:cs typeface="Average"/>
              <a:sym typeface="Average"/>
            </a:endParaRPr>
          </a:p>
        </p:txBody>
      </p:sp>
      <p:sp>
        <p:nvSpPr>
          <p:cNvPr id="244" name="Google Shape;244;p18"/>
          <p:cNvSpPr txBox="1"/>
          <p:nvPr/>
        </p:nvSpPr>
        <p:spPr>
          <a:xfrm>
            <a:off x="4443276" y="2426100"/>
            <a:ext cx="3018300" cy="140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
        <p:nvSpPr>
          <p:cNvPr id="245" name="Google Shape;245;p18"/>
          <p:cNvSpPr txBox="1"/>
          <p:nvPr/>
        </p:nvSpPr>
        <p:spPr>
          <a:xfrm>
            <a:off x="4443276" y="37250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251" name="Google Shape;251;p19"/>
          <p:cNvSpPr txBox="1"/>
          <p:nvPr/>
        </p:nvSpPr>
        <p:spPr>
          <a:xfrm>
            <a:off x="1297500" y="13078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2" name="Google Shape;252;p19"/>
          <p:cNvSpPr txBox="1">
            <a:spLocks noGrp="1"/>
          </p:cNvSpPr>
          <p:nvPr>
            <p:ph type="body" idx="1"/>
          </p:nvPr>
        </p:nvSpPr>
        <p:spPr>
          <a:xfrm>
            <a:off x="2030400" y="1307850"/>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a:latin typeface="Montserrat"/>
                <a:ea typeface="Montserrat"/>
                <a:cs typeface="Montserrat"/>
                <a:sym typeface="Montserrat"/>
              </a:rPr>
              <a:t>The COVID-19 epidemic, in which millions of people suffer, has affected the whole world in a short time. This virus, which has a high rate of transmission, directly affects the respiratory system of people. While symptoms such as difficulty in breathing, cough, and fever are common, hospitalization and fatal consequences can be seen in progressive situations. </a:t>
            </a:r>
            <a:endParaRPr>
              <a:latin typeface="Montserrat"/>
              <a:ea typeface="Montserrat"/>
              <a:cs typeface="Montserrat"/>
              <a:sym typeface="Montserrat"/>
            </a:endParaRPr>
          </a:p>
        </p:txBody>
      </p:sp>
      <p:sp>
        <p:nvSpPr>
          <p:cNvPr id="253" name="Google Shape;253;p19"/>
          <p:cNvSpPr txBox="1"/>
          <p:nvPr/>
        </p:nvSpPr>
        <p:spPr>
          <a:xfrm>
            <a:off x="1297500" y="30829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4" name="Google Shape;254;p19"/>
          <p:cNvSpPr txBox="1">
            <a:spLocks noGrp="1"/>
          </p:cNvSpPr>
          <p:nvPr>
            <p:ph type="body" idx="1"/>
          </p:nvPr>
        </p:nvSpPr>
        <p:spPr>
          <a:xfrm>
            <a:off x="2030400" y="3082973"/>
            <a:ext cx="5877300" cy="7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a:latin typeface="Montserrat"/>
                <a:ea typeface="Montserrat"/>
                <a:cs typeface="Montserrat"/>
                <a:sym typeface="Montserrat"/>
              </a:rPr>
              <a:t>The early detection of COVID-19 is a challenging task due to its deadly spreading nature and existing fear in the minds of people. Speech-based detection can be one of the safest tools for this purpose as the voice of the suspect can be easily recorded</a:t>
            </a:r>
            <a:endParaRPr>
              <a:latin typeface="Montserrat"/>
              <a:ea typeface="Montserrat"/>
              <a:cs typeface="Montserrat"/>
              <a:sym typeface="Montserrat"/>
            </a:endParaRPr>
          </a:p>
        </p:txBody>
      </p:sp>
      <p:sp>
        <p:nvSpPr>
          <p:cNvPr id="255" name="Google Shape;255;p19"/>
          <p:cNvSpPr txBox="1"/>
          <p:nvPr/>
        </p:nvSpPr>
        <p:spPr>
          <a:xfrm>
            <a:off x="1297500" y="355776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0"/>
          <p:cNvSpPr txBox="1">
            <a:spLocks noGrp="1"/>
          </p:cNvSpPr>
          <p:nvPr>
            <p:ph type="title"/>
          </p:nvPr>
        </p:nvSpPr>
        <p:spPr>
          <a:xfrm>
            <a:off x="1195125" y="329125"/>
            <a:ext cx="3798900" cy="5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Literature Survey</a:t>
            </a:r>
            <a:endParaRPr/>
          </a:p>
        </p:txBody>
      </p:sp>
      <p:sp>
        <p:nvSpPr>
          <p:cNvPr id="261" name="Google Shape;261;p20"/>
          <p:cNvSpPr txBox="1">
            <a:spLocks noGrp="1"/>
          </p:cNvSpPr>
          <p:nvPr>
            <p:ph type="body" idx="1"/>
          </p:nvPr>
        </p:nvSpPr>
        <p:spPr>
          <a:xfrm>
            <a:off x="1195125" y="965975"/>
            <a:ext cx="7445100" cy="36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FFFF"/>
                </a:solidFill>
                <a:latin typeface="Montserrat"/>
                <a:ea typeface="Montserrat"/>
                <a:cs typeface="Montserrat"/>
                <a:sym typeface="Montserrat"/>
              </a:rPr>
              <a:t>Vishnu Vandana Kolisetty et. al. [1] </a:t>
            </a:r>
            <a:endParaRPr>
              <a:solidFill>
                <a:srgbClr val="FFFFFF"/>
              </a:solidFill>
              <a:latin typeface="Montserrat"/>
              <a:ea typeface="Montserrat"/>
              <a:cs typeface="Montserrat"/>
              <a:sym typeface="Montserrat"/>
            </a:endParaRPr>
          </a:p>
          <a:p>
            <a:pPr marL="0" lvl="0" indent="0" algn="l" rtl="0">
              <a:spcBef>
                <a:spcPts val="1600"/>
              </a:spcBef>
              <a:spcAft>
                <a:spcPts val="0"/>
              </a:spcAft>
              <a:buNone/>
            </a:pPr>
            <a:r>
              <a:rPr lang="en-GB">
                <a:solidFill>
                  <a:srgbClr val="FFFFFF"/>
                </a:solidFill>
                <a:latin typeface="Montserrat"/>
                <a:ea typeface="Montserrat"/>
                <a:cs typeface="Montserrat"/>
                <a:sym typeface="Montserrat"/>
              </a:rPr>
              <a:t>	This paper explains that the big data revolution is changing how it works and thinks, by facilitating improvements in vision and decision- making. This research paper provides strong pillars for the idea of analyzing the data and the significance of machine learning for data analysis in the particularly big data domain, which is just a reference to a vast collection of data and how reliable it is.</a:t>
            </a:r>
            <a:endParaRPr>
              <a:solidFill>
                <a:srgbClr val="FFFFFF"/>
              </a:solidFill>
              <a:latin typeface="Montserrat"/>
              <a:ea typeface="Montserrat"/>
              <a:cs typeface="Montserrat"/>
              <a:sym typeface="Montserrat"/>
            </a:endParaRPr>
          </a:p>
          <a:p>
            <a:pPr marL="0" lvl="0" indent="0" algn="l" rtl="0">
              <a:spcBef>
                <a:spcPts val="1600"/>
              </a:spcBef>
              <a:spcAft>
                <a:spcPts val="0"/>
              </a:spcAft>
              <a:buNone/>
            </a:pPr>
            <a:endParaRPr>
              <a:solidFill>
                <a:srgbClr val="FFFFFF"/>
              </a:solidFill>
              <a:latin typeface="Montserrat"/>
              <a:ea typeface="Montserrat"/>
              <a:cs typeface="Montserrat"/>
              <a:sym typeface="Montserrat"/>
            </a:endParaRPr>
          </a:p>
          <a:p>
            <a:pPr marL="0" lvl="0" indent="0" algn="l" rtl="0">
              <a:spcBef>
                <a:spcPts val="1600"/>
              </a:spcBef>
              <a:spcAft>
                <a:spcPts val="0"/>
              </a:spcAft>
              <a:buNone/>
            </a:pPr>
            <a:r>
              <a:rPr lang="en-GB">
                <a:solidFill>
                  <a:srgbClr val="FFFFFF"/>
                </a:solidFill>
                <a:latin typeface="Montserrat"/>
                <a:ea typeface="Montserrat"/>
                <a:cs typeface="Montserrat"/>
                <a:sym typeface="Montserrat"/>
              </a:rPr>
              <a:t>Ian McLoughlin et. al. [2]</a:t>
            </a:r>
            <a:endParaRPr>
              <a:solidFill>
                <a:srgbClr val="FFFFFF"/>
              </a:solidFill>
              <a:latin typeface="Montserrat"/>
              <a:ea typeface="Montserrat"/>
              <a:cs typeface="Montserrat"/>
              <a:sym typeface="Montserrat"/>
            </a:endParaRPr>
          </a:p>
          <a:p>
            <a:pPr marL="0" lvl="0" indent="0" algn="l" rtl="0">
              <a:spcBef>
                <a:spcPts val="1600"/>
              </a:spcBef>
              <a:spcAft>
                <a:spcPts val="1600"/>
              </a:spcAft>
              <a:buNone/>
            </a:pPr>
            <a:r>
              <a:rPr lang="en-GB">
                <a:solidFill>
                  <a:srgbClr val="FFFFFF"/>
                </a:solidFill>
                <a:latin typeface="Montserrat"/>
                <a:ea typeface="Montserrat"/>
                <a:cs typeface="Montserrat"/>
                <a:sym typeface="Montserrat"/>
              </a:rPr>
              <a:t>	This research paper motivated us to CNN model for audio processing and tells us about the robust nature of the CNN model in audio processing - motivated by the inherent image-like nature of the spectrogram representation – and encouraged by recently reported good CNN performance.</a:t>
            </a:r>
            <a:endParaRPr>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1"/>
          <p:cNvSpPr txBox="1">
            <a:spLocks noGrp="1"/>
          </p:cNvSpPr>
          <p:nvPr>
            <p:ph type="body" idx="1"/>
          </p:nvPr>
        </p:nvSpPr>
        <p:spPr>
          <a:xfrm>
            <a:off x="1087775" y="609350"/>
            <a:ext cx="7594800" cy="39672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Montserrat"/>
                <a:ea typeface="Montserrat"/>
                <a:cs typeface="Montserrat"/>
                <a:sym typeface="Montserrat"/>
              </a:rPr>
              <a:t>Charles Bales et. al. [3] </a:t>
            </a:r>
            <a:endParaRPr>
              <a:latin typeface="Montserrat"/>
              <a:ea typeface="Montserrat"/>
              <a:cs typeface="Montserrat"/>
              <a:sym typeface="Montserrat"/>
            </a:endParaRPr>
          </a:p>
          <a:p>
            <a:pPr marL="0" lvl="0" indent="457200" algn="l" rtl="0">
              <a:spcBef>
                <a:spcPts val="1600"/>
              </a:spcBef>
              <a:spcAft>
                <a:spcPts val="0"/>
              </a:spcAft>
              <a:buNone/>
            </a:pPr>
            <a:r>
              <a:rPr lang="en-GB">
                <a:latin typeface="Montserrat"/>
                <a:ea typeface="Montserrat"/>
                <a:cs typeface="Montserrat"/>
                <a:sym typeface="Montserrat"/>
              </a:rPr>
              <a:t>It has been explained that  since cough is an essential symptom of many respiratory infections, an automated system to screen for respiratory diseases based on raw cough data would have a multitude of beneficial research and medical applications. From this research paper, it is concluded that the approach uses cough audio and converts it to Mel-spectrograms for both detection and diagnosis.</a:t>
            </a:r>
            <a:endParaRPr>
              <a:latin typeface="Montserrat"/>
              <a:ea typeface="Montserrat"/>
              <a:cs typeface="Montserrat"/>
              <a:sym typeface="Montserrat"/>
            </a:endParaRPr>
          </a:p>
          <a:p>
            <a:pPr marL="0" lvl="0" indent="457200" algn="l" rtl="0">
              <a:spcBef>
                <a:spcPts val="1600"/>
              </a:spcBef>
              <a:spcAft>
                <a:spcPts val="0"/>
              </a:spcAft>
              <a:buNone/>
            </a:pPr>
            <a:endParaRPr>
              <a:latin typeface="Montserrat"/>
              <a:ea typeface="Montserrat"/>
              <a:cs typeface="Montserrat"/>
              <a:sym typeface="Montserrat"/>
            </a:endParaRPr>
          </a:p>
          <a:p>
            <a:pPr marL="0" lvl="0" indent="0" algn="l" rtl="0">
              <a:spcBef>
                <a:spcPts val="1600"/>
              </a:spcBef>
              <a:spcAft>
                <a:spcPts val="0"/>
              </a:spcAft>
              <a:buNone/>
            </a:pPr>
            <a:r>
              <a:rPr lang="en-GB">
                <a:latin typeface="Montserrat"/>
                <a:ea typeface="Montserrat"/>
                <a:cs typeface="Montserrat"/>
                <a:sym typeface="Montserrat"/>
              </a:rPr>
              <a:t>Emre C et. al. [4] have</a:t>
            </a:r>
            <a:endParaRPr>
              <a:latin typeface="Montserrat"/>
              <a:ea typeface="Montserrat"/>
              <a:cs typeface="Montserrat"/>
              <a:sym typeface="Montserrat"/>
            </a:endParaRPr>
          </a:p>
          <a:p>
            <a:pPr marL="0" lvl="0" indent="0" algn="l" rtl="0">
              <a:spcBef>
                <a:spcPts val="1600"/>
              </a:spcBef>
              <a:spcAft>
                <a:spcPts val="1600"/>
              </a:spcAft>
              <a:buNone/>
            </a:pPr>
            <a:r>
              <a:rPr lang="en-GB">
                <a:latin typeface="Montserrat"/>
                <a:ea typeface="Montserrat"/>
                <a:cs typeface="Montserrat"/>
                <a:sym typeface="Montserrat"/>
              </a:rPr>
              <a:t>	It has made evident in this paper that Convolutional neural networks (CNN) can extract higher-level features that are invariant to local spectral. Recurrent neural networks (RNNs) are useful in learning the long-term temporal context in the audio signals. CNN’s and RNNs as classifiers have recently shown improved performances over established methods in various sound recognition tasks</a:t>
            </a:r>
            <a:r>
              <a:rPr lang="en-GB"/>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2"/>
          <p:cNvSpPr txBox="1">
            <a:spLocks noGrp="1"/>
          </p:cNvSpPr>
          <p:nvPr>
            <p:ph type="body" idx="1"/>
          </p:nvPr>
        </p:nvSpPr>
        <p:spPr>
          <a:xfrm>
            <a:off x="1140300" y="869400"/>
            <a:ext cx="7796100" cy="42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Montserrat"/>
                <a:ea typeface="Montserrat"/>
                <a:cs typeface="Montserrat"/>
                <a:sym typeface="Montserrat"/>
              </a:rPr>
              <a:t>P. von Platen et. al. [5]</a:t>
            </a:r>
            <a:endParaRPr sz="1200">
              <a:latin typeface="Montserrat"/>
              <a:ea typeface="Montserrat"/>
              <a:cs typeface="Montserrat"/>
              <a:sym typeface="Montserrat"/>
            </a:endParaRPr>
          </a:p>
          <a:p>
            <a:pPr marL="0" lvl="0" indent="457200" algn="l" rtl="0">
              <a:lnSpc>
                <a:spcPct val="138000"/>
              </a:lnSpc>
              <a:spcBef>
                <a:spcPts val="1600"/>
              </a:spcBef>
              <a:spcAft>
                <a:spcPts val="0"/>
              </a:spcAft>
              <a:buNone/>
            </a:pPr>
            <a:r>
              <a:rPr lang="en-GB" sz="1200">
                <a:solidFill>
                  <a:srgbClr val="FFFFFF"/>
                </a:solidFill>
                <a:latin typeface="Montserrat"/>
                <a:ea typeface="Montserrat"/>
                <a:cs typeface="Montserrat"/>
                <a:sym typeface="Montserrat"/>
              </a:rPr>
              <a:t>ANN AMs like time-delayed or recurrent neural networks have shown to be more effective with more power. It can effectively use a much longer data stream span than DNN 23.02. Input span plays an essential role in acoustic modelling CSV. This research paper concludes that by implementing various data augmentation methods by padding and changing the gain of our spectrogram, the results of our model can be highly improved.</a:t>
            </a:r>
            <a:endParaRPr sz="1200">
              <a:solidFill>
                <a:srgbClr val="FFFFFF"/>
              </a:solidFill>
              <a:latin typeface="Montserrat"/>
              <a:ea typeface="Montserrat"/>
              <a:cs typeface="Montserrat"/>
              <a:sym typeface="Montserrat"/>
            </a:endParaRPr>
          </a:p>
          <a:p>
            <a:pPr marL="0" lvl="0" indent="457200" algn="l" rtl="0">
              <a:lnSpc>
                <a:spcPct val="138000"/>
              </a:lnSpc>
              <a:spcBef>
                <a:spcPts val="1600"/>
              </a:spcBef>
              <a:spcAft>
                <a:spcPts val="0"/>
              </a:spcAft>
              <a:buNone/>
            </a:pPr>
            <a:endParaRPr sz="1200">
              <a:solidFill>
                <a:srgbClr val="FFFFFF"/>
              </a:solidFill>
              <a:latin typeface="Montserrat"/>
              <a:ea typeface="Montserrat"/>
              <a:cs typeface="Montserrat"/>
              <a:sym typeface="Montserrat"/>
            </a:endParaRPr>
          </a:p>
          <a:p>
            <a:pPr marL="0" lvl="0" indent="0" algn="l" rtl="0">
              <a:lnSpc>
                <a:spcPct val="138000"/>
              </a:lnSpc>
              <a:spcBef>
                <a:spcPts val="1600"/>
              </a:spcBef>
              <a:spcAft>
                <a:spcPts val="0"/>
              </a:spcAft>
              <a:buNone/>
            </a:pPr>
            <a:r>
              <a:rPr lang="en-GB" sz="1200">
                <a:solidFill>
                  <a:srgbClr val="FFFFFF"/>
                </a:solidFill>
                <a:latin typeface="Montserrat"/>
                <a:ea typeface="Montserrat"/>
                <a:cs typeface="Montserrat"/>
                <a:sym typeface="Montserrat"/>
              </a:rPr>
              <a:t>Roy Rudolf Huizen et. al. [6]</a:t>
            </a:r>
            <a:endParaRPr sz="1200">
              <a:solidFill>
                <a:srgbClr val="FFFFFF"/>
              </a:solidFill>
              <a:latin typeface="Montserrat"/>
              <a:ea typeface="Montserrat"/>
              <a:cs typeface="Montserrat"/>
              <a:sym typeface="Montserrat"/>
            </a:endParaRPr>
          </a:p>
          <a:p>
            <a:pPr marL="0" lvl="0" indent="457200" algn="l" rtl="0">
              <a:lnSpc>
                <a:spcPct val="138000"/>
              </a:lnSpc>
              <a:spcBef>
                <a:spcPts val="1600"/>
              </a:spcBef>
              <a:spcAft>
                <a:spcPts val="0"/>
              </a:spcAft>
              <a:buNone/>
            </a:pPr>
            <a:r>
              <a:rPr lang="en-GB" sz="1200">
                <a:solidFill>
                  <a:srgbClr val="FFFFFF"/>
                </a:solidFill>
                <a:latin typeface="Montserrat"/>
                <a:ea typeface="Montserrat"/>
                <a:cs typeface="Montserrat"/>
                <a:sym typeface="Montserrat"/>
              </a:rPr>
              <a:t> Mainly focuses on improving the accuracy of noise audio recordings. High-quality audio recording, extraction using the Mel frequency cepstral coefficients (MFCC) method produces high accuracy. While the low-quality is because of noise, the accuracy is low.</a:t>
            </a:r>
            <a:endParaRPr sz="1200">
              <a:solidFill>
                <a:srgbClr val="FFFFFF"/>
              </a:solidFill>
              <a:latin typeface="Montserrat"/>
              <a:ea typeface="Montserrat"/>
              <a:cs typeface="Montserrat"/>
              <a:sym typeface="Montserrat"/>
            </a:endParaRPr>
          </a:p>
          <a:p>
            <a:pPr marL="0" lvl="0" indent="457200" algn="l" rtl="0">
              <a:lnSpc>
                <a:spcPct val="138000"/>
              </a:lnSpc>
              <a:spcBef>
                <a:spcPts val="1600"/>
              </a:spcBef>
              <a:spcAft>
                <a:spcPts val="0"/>
              </a:spcAft>
              <a:buNone/>
            </a:pPr>
            <a:endParaRPr sz="1200">
              <a:solidFill>
                <a:srgbClr val="FFFFFF"/>
              </a:solidFill>
              <a:latin typeface="Montserrat"/>
              <a:ea typeface="Montserrat"/>
              <a:cs typeface="Montserrat"/>
              <a:sym typeface="Montserrat"/>
            </a:endParaRPr>
          </a:p>
          <a:p>
            <a:pPr marL="0" lvl="0" indent="457200" algn="l" rtl="0">
              <a:lnSpc>
                <a:spcPct val="138000"/>
              </a:lnSpc>
              <a:spcBef>
                <a:spcPts val="1600"/>
              </a:spcBef>
              <a:spcAft>
                <a:spcPts val="0"/>
              </a:spcAft>
              <a:buNone/>
            </a:pPr>
            <a:endParaRPr sz="1200">
              <a:solidFill>
                <a:srgbClr val="FFFFFF"/>
              </a:solidFill>
              <a:latin typeface="Montserrat"/>
              <a:ea typeface="Montserrat"/>
              <a:cs typeface="Montserrat"/>
              <a:sym typeface="Montserrat"/>
            </a:endParaRPr>
          </a:p>
          <a:p>
            <a:pPr marL="0" lvl="0" indent="0" algn="l" rtl="0">
              <a:spcBef>
                <a:spcPts val="1600"/>
              </a:spcBef>
              <a:spcAft>
                <a:spcPts val="0"/>
              </a:spcAft>
              <a:buNone/>
            </a:pPr>
            <a:endParaRPr sz="1200">
              <a:solidFill>
                <a:srgbClr val="FFFFFF"/>
              </a:solidFill>
              <a:latin typeface="Montserrat"/>
              <a:ea typeface="Montserrat"/>
              <a:cs typeface="Montserrat"/>
              <a:sym typeface="Montserrat"/>
            </a:endParaRPr>
          </a:p>
          <a:p>
            <a:pPr marL="0" lvl="0" indent="457200" algn="l" rtl="0">
              <a:spcBef>
                <a:spcPts val="0"/>
              </a:spcBef>
              <a:spcAft>
                <a:spcPts val="1600"/>
              </a:spcAft>
              <a:buNone/>
            </a:pPr>
            <a:endParaRPr sz="12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3"/>
          <p:cNvSpPr txBox="1">
            <a:spLocks noGrp="1"/>
          </p:cNvSpPr>
          <p:nvPr>
            <p:ph type="body" idx="1"/>
          </p:nvPr>
        </p:nvSpPr>
        <p:spPr>
          <a:xfrm>
            <a:off x="1420925" y="607950"/>
            <a:ext cx="7059600" cy="3927600"/>
          </a:xfrm>
          <a:prstGeom prst="rect">
            <a:avLst/>
          </a:prstGeom>
        </p:spPr>
        <p:txBody>
          <a:bodyPr spcFirstLastPara="1" wrap="square" lIns="91425" tIns="91425" rIns="91425" bIns="91425" anchor="t" anchorCtr="0">
            <a:noAutofit/>
          </a:bodyPr>
          <a:lstStyle/>
          <a:p>
            <a:pPr marL="139700" marR="609600" lvl="0" indent="457200" algn="l" rtl="0">
              <a:lnSpc>
                <a:spcPct val="115000"/>
              </a:lnSpc>
              <a:spcBef>
                <a:spcPts val="1100"/>
              </a:spcBef>
              <a:spcAft>
                <a:spcPts val="0"/>
              </a:spcAft>
              <a:buNone/>
            </a:pPr>
            <a:endParaRPr sz="1200">
              <a:latin typeface="Montserrat"/>
              <a:ea typeface="Montserrat"/>
              <a:cs typeface="Montserrat"/>
              <a:sym typeface="Montserrat"/>
            </a:endParaRPr>
          </a:p>
          <a:p>
            <a:pPr marL="0" marR="609600" lvl="0" indent="0" algn="l" rtl="0">
              <a:spcBef>
                <a:spcPts val="1100"/>
              </a:spcBef>
              <a:spcAft>
                <a:spcPts val="0"/>
              </a:spcAft>
              <a:buNone/>
            </a:pPr>
            <a:r>
              <a:rPr lang="en-GB" sz="1200">
                <a:latin typeface="Montserrat"/>
                <a:ea typeface="Montserrat"/>
                <a:cs typeface="Montserrat"/>
                <a:sym typeface="Montserrat"/>
              </a:rPr>
              <a:t>Quan Zhou et. al. </a:t>
            </a:r>
            <a:r>
              <a:rPr lang="en-GB" sz="1200" b="1">
                <a:latin typeface="Montserrat"/>
                <a:ea typeface="Montserrat"/>
                <a:cs typeface="Montserrat"/>
                <a:sym typeface="Montserrat"/>
              </a:rPr>
              <a:t>[7] </a:t>
            </a:r>
            <a:endParaRPr sz="1200" b="1">
              <a:latin typeface="Montserrat"/>
              <a:ea typeface="Montserrat"/>
              <a:cs typeface="Montserrat"/>
              <a:sym typeface="Montserrat"/>
            </a:endParaRPr>
          </a:p>
          <a:p>
            <a:pPr marL="0" marR="609600" lvl="0" indent="0" algn="l" rtl="0">
              <a:spcBef>
                <a:spcPts val="1100"/>
              </a:spcBef>
              <a:spcAft>
                <a:spcPts val="0"/>
              </a:spcAft>
              <a:buNone/>
            </a:pPr>
            <a:r>
              <a:rPr lang="en-GB" sz="1200">
                <a:latin typeface="Montserrat"/>
                <a:ea typeface="Montserrat"/>
                <a:cs typeface="Montserrat"/>
                <a:sym typeface="Montserrat"/>
              </a:rPr>
              <a:t>It has explained that with the outbreak of COVID-19, it is necessary to distinguish the sound of coughing. This paper provides the soul working building model and evidence for us for using the CNN model for classifying cough into different domains based on Mel-spectrogram from the experiment conduct</a:t>
            </a:r>
            <a:endParaRPr sz="1200">
              <a:latin typeface="Montserrat"/>
              <a:ea typeface="Montserrat"/>
              <a:cs typeface="Montserrat"/>
              <a:sym typeface="Montserrat"/>
            </a:endParaRPr>
          </a:p>
          <a:p>
            <a:pPr marL="139700" marR="609600" lvl="0" indent="457200" algn="l" rtl="0">
              <a:lnSpc>
                <a:spcPct val="115000"/>
              </a:lnSpc>
              <a:spcBef>
                <a:spcPts val="1100"/>
              </a:spcBef>
              <a:spcAft>
                <a:spcPts val="0"/>
              </a:spcAft>
              <a:buNone/>
            </a:pPr>
            <a:endParaRPr sz="1200">
              <a:latin typeface="Montserrat"/>
              <a:ea typeface="Montserrat"/>
              <a:cs typeface="Montserrat"/>
              <a:sym typeface="Montserrat"/>
            </a:endParaRPr>
          </a:p>
          <a:p>
            <a:pPr marL="0" marR="609600" lvl="0" indent="0" algn="l" rtl="0">
              <a:lnSpc>
                <a:spcPct val="115000"/>
              </a:lnSpc>
              <a:spcBef>
                <a:spcPts val="1100"/>
              </a:spcBef>
              <a:spcAft>
                <a:spcPts val="0"/>
              </a:spcAft>
              <a:buNone/>
            </a:pPr>
            <a:r>
              <a:rPr lang="en-GB" sz="1200">
                <a:latin typeface="Montserrat"/>
                <a:ea typeface="Montserrat"/>
                <a:cs typeface="Montserrat"/>
                <a:sym typeface="Montserrat"/>
              </a:rPr>
              <a:t>Coronavirus disease 2019 (COVID-19) Situation Report – 51</a:t>
            </a:r>
            <a:r>
              <a:rPr lang="en-GB" sz="1200" b="1">
                <a:latin typeface="Montserrat"/>
                <a:ea typeface="Montserrat"/>
                <a:cs typeface="Montserrat"/>
                <a:sym typeface="Montserrat"/>
              </a:rPr>
              <a:t> [8] </a:t>
            </a:r>
            <a:endParaRPr sz="1200" b="1">
              <a:latin typeface="Montserrat"/>
              <a:ea typeface="Montserrat"/>
              <a:cs typeface="Montserrat"/>
              <a:sym typeface="Montserrat"/>
            </a:endParaRPr>
          </a:p>
          <a:p>
            <a:pPr marL="0" marR="609600" lvl="0" indent="0" algn="l" rtl="0">
              <a:lnSpc>
                <a:spcPct val="115000"/>
              </a:lnSpc>
              <a:spcBef>
                <a:spcPts val="1100"/>
              </a:spcBef>
              <a:spcAft>
                <a:spcPts val="0"/>
              </a:spcAft>
              <a:buNone/>
            </a:pPr>
            <a:r>
              <a:rPr lang="en-GB" sz="1200">
                <a:latin typeface="Montserrat"/>
                <a:ea typeface="Montserrat"/>
                <a:cs typeface="Montserrat"/>
                <a:sym typeface="Montserrat"/>
              </a:rPr>
              <a:t>Represents a report from WORLD HEALTH ORGANISATION (WHO) highlighting the severity and worse conditions that the people have to dealt with. Showing a brief report of the total cases as of 11 march 2020. How it spreads and overall assessment of COVID-19 and categorized it as a pandemic.</a:t>
            </a:r>
            <a:endParaRPr sz="1200">
              <a:latin typeface="Montserrat"/>
              <a:ea typeface="Montserrat"/>
              <a:cs typeface="Montserrat"/>
              <a:sym typeface="Montserrat"/>
            </a:endParaRPr>
          </a:p>
          <a:p>
            <a:pPr marL="139700" marR="609600" lvl="0" indent="457200" algn="l" rtl="0">
              <a:lnSpc>
                <a:spcPct val="115000"/>
              </a:lnSpc>
              <a:spcBef>
                <a:spcPts val="1100"/>
              </a:spcBef>
              <a:spcAft>
                <a:spcPts val="0"/>
              </a:spcAft>
              <a:buNone/>
            </a:pPr>
            <a:endParaRPr sz="1200">
              <a:latin typeface="Montserrat"/>
              <a:ea typeface="Montserrat"/>
              <a:cs typeface="Montserrat"/>
              <a:sym typeface="Montserrat"/>
            </a:endParaRPr>
          </a:p>
          <a:p>
            <a:pPr marL="139700" marR="609600" lvl="0" indent="457200" algn="l" rtl="0">
              <a:lnSpc>
                <a:spcPct val="115000"/>
              </a:lnSpc>
              <a:spcBef>
                <a:spcPts val="1100"/>
              </a:spcBef>
              <a:spcAft>
                <a:spcPts val="0"/>
              </a:spcAft>
              <a:buNone/>
            </a:pPr>
            <a:r>
              <a:rPr lang="en-GB" sz="1200">
                <a:latin typeface="Montserrat"/>
                <a:ea typeface="Montserrat"/>
                <a:cs typeface="Montserrat"/>
                <a:sym typeface="Montserrat"/>
              </a:rPr>
              <a:t> </a:t>
            </a:r>
            <a:endParaRPr sz="1200">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graphicFrame>
        <p:nvGraphicFramePr>
          <p:cNvPr id="281" name="Google Shape;281;p24"/>
          <p:cNvGraphicFramePr/>
          <p:nvPr/>
        </p:nvGraphicFramePr>
        <p:xfrm>
          <a:off x="1216350" y="881942"/>
          <a:ext cx="3000000" cy="3000000"/>
        </p:xfrm>
        <a:graphic>
          <a:graphicData uri="http://schemas.openxmlformats.org/drawingml/2006/table">
            <a:tbl>
              <a:tblPr>
                <a:noFill/>
                <a:tableStyleId>{E527ECA0-E72A-4CE6-8EF6-9DB80E153956}</a:tableStyleId>
              </a:tblPr>
              <a:tblGrid>
                <a:gridCol w="2067600">
                  <a:extLst>
                    <a:ext uri="{9D8B030D-6E8A-4147-A177-3AD203B41FA5}">
                      <a16:colId xmlns:a16="http://schemas.microsoft.com/office/drawing/2014/main" val="20000"/>
                    </a:ext>
                  </a:extLst>
                </a:gridCol>
                <a:gridCol w="5518500">
                  <a:extLst>
                    <a:ext uri="{9D8B030D-6E8A-4147-A177-3AD203B41FA5}">
                      <a16:colId xmlns:a16="http://schemas.microsoft.com/office/drawing/2014/main" val="20001"/>
                    </a:ext>
                  </a:extLst>
                </a:gridCol>
              </a:tblGrid>
              <a:tr h="603750">
                <a:tc>
                  <a:txBody>
                    <a:bodyPr/>
                    <a:lstStyle/>
                    <a:p>
                      <a:pPr marL="0" lvl="0" indent="0" algn="ctr" rtl="0">
                        <a:spcBef>
                          <a:spcPts val="0"/>
                        </a:spcBef>
                        <a:spcAft>
                          <a:spcPts val="0"/>
                        </a:spcAft>
                        <a:buNone/>
                      </a:pPr>
                      <a:r>
                        <a:rPr lang="en-GB" b="1">
                          <a:solidFill>
                            <a:schemeClr val="lt1"/>
                          </a:solidFill>
                          <a:latin typeface="Montserrat"/>
                          <a:ea typeface="Montserrat"/>
                          <a:cs typeface="Montserrat"/>
                          <a:sym typeface="Montserrat"/>
                        </a:rPr>
                        <a:t>Library Used</a:t>
                      </a:r>
                      <a:endParaRPr b="1">
                        <a:solidFill>
                          <a:schemeClr val="lt1"/>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GB" b="1">
                          <a:solidFill>
                            <a:schemeClr val="lt1"/>
                          </a:solidFill>
                          <a:latin typeface="Montserrat"/>
                          <a:ea typeface="Montserrat"/>
                          <a:cs typeface="Montserrat"/>
                          <a:sym typeface="Montserrat"/>
                        </a:rPr>
                        <a:t>Implementation</a:t>
                      </a:r>
                      <a:endParaRPr b="1">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527300">
                <a:tc>
                  <a:txBody>
                    <a:bodyPr/>
                    <a:lstStyle/>
                    <a:p>
                      <a:pPr marL="0" lvl="0" indent="0" algn="ctr" rtl="0">
                        <a:spcBef>
                          <a:spcPts val="0"/>
                        </a:spcBef>
                        <a:spcAft>
                          <a:spcPts val="0"/>
                        </a:spcAft>
                        <a:buNone/>
                      </a:pPr>
                      <a:r>
                        <a:rPr lang="en-GB">
                          <a:solidFill>
                            <a:schemeClr val="lt1"/>
                          </a:solidFill>
                          <a:latin typeface="Montserrat"/>
                          <a:ea typeface="Montserrat"/>
                          <a:cs typeface="Montserrat"/>
                          <a:sym typeface="Montserrat"/>
                        </a:rPr>
                        <a:t>OpenCv</a:t>
                      </a:r>
                      <a:endParaRPr>
                        <a:solidFill>
                          <a:schemeClr val="lt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GB" sz="1200">
                          <a:solidFill>
                            <a:schemeClr val="lt1"/>
                          </a:solidFill>
                          <a:highlight>
                            <a:schemeClr val="dk1"/>
                          </a:highlight>
                          <a:latin typeface="Montserrat"/>
                          <a:ea typeface="Montserrat"/>
                          <a:cs typeface="Montserrat"/>
                          <a:sym typeface="Montserrat"/>
                        </a:rPr>
                        <a:t>It is used to speed up the use of real-time machine recognition of images, objects, and video processing applications.</a:t>
                      </a:r>
                      <a:endParaRPr>
                        <a:solidFill>
                          <a:schemeClr val="lt1"/>
                        </a:solidFill>
                        <a:highlight>
                          <a:schemeClr val="dk1"/>
                        </a:highlight>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75500">
                <a:tc>
                  <a:txBody>
                    <a:bodyPr/>
                    <a:lstStyle/>
                    <a:p>
                      <a:pPr marL="0" lvl="0" indent="0" algn="ctr" rtl="0">
                        <a:lnSpc>
                          <a:spcPct val="115000"/>
                        </a:lnSpc>
                        <a:spcBef>
                          <a:spcPts val="1200"/>
                        </a:spcBef>
                        <a:spcAft>
                          <a:spcPts val="200"/>
                        </a:spcAft>
                        <a:buNone/>
                      </a:pPr>
                      <a:r>
                        <a:rPr lang="en-GB" sz="1300">
                          <a:solidFill>
                            <a:schemeClr val="lt1"/>
                          </a:solidFill>
                          <a:latin typeface="Montserrat"/>
                          <a:ea typeface="Montserrat"/>
                          <a:cs typeface="Montserrat"/>
                          <a:sym typeface="Montserrat"/>
                        </a:rPr>
                        <a:t>Numpy</a:t>
                      </a:r>
                      <a:endParaRPr sz="1600"/>
                    </a:p>
                  </a:txBody>
                  <a:tcPr marL="91425" marR="91425" marT="91425" marB="91425"/>
                </a:tc>
                <a:tc>
                  <a:txBody>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Used for scientific computing in the code</a:t>
                      </a:r>
                      <a:endParaRPr sz="12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380825">
                <a:tc>
                  <a:txBody>
                    <a:bodyPr/>
                    <a:lstStyle/>
                    <a:p>
                      <a:pPr marL="0" lvl="0" indent="0" algn="ctr" rtl="0">
                        <a:spcBef>
                          <a:spcPts val="0"/>
                        </a:spcBef>
                        <a:spcAft>
                          <a:spcPts val="0"/>
                        </a:spcAft>
                        <a:buNone/>
                      </a:pPr>
                      <a:r>
                        <a:rPr lang="en-GB">
                          <a:solidFill>
                            <a:schemeClr val="lt1"/>
                          </a:solidFill>
                          <a:latin typeface="Montserrat"/>
                          <a:ea typeface="Montserrat"/>
                          <a:cs typeface="Montserrat"/>
                          <a:sym typeface="Montserrat"/>
                        </a:rPr>
                        <a:t>Librosa</a:t>
                      </a:r>
                      <a:endParaRPr>
                        <a:solidFill>
                          <a:schemeClr val="lt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All of the audio pre-processing was done using this library</a:t>
                      </a:r>
                      <a:endParaRPr sz="12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r h="527300">
                <a:tc>
                  <a:txBody>
                    <a:bodyPr/>
                    <a:lstStyle/>
                    <a:p>
                      <a:pPr marL="0" lvl="0" indent="0" algn="ctr" rtl="0">
                        <a:spcBef>
                          <a:spcPts val="0"/>
                        </a:spcBef>
                        <a:spcAft>
                          <a:spcPts val="0"/>
                        </a:spcAft>
                        <a:buNone/>
                      </a:pPr>
                      <a:r>
                        <a:rPr lang="en-GB">
                          <a:solidFill>
                            <a:schemeClr val="lt1"/>
                          </a:solidFill>
                          <a:latin typeface="Montserrat"/>
                          <a:ea typeface="Montserrat"/>
                          <a:cs typeface="Montserrat"/>
                          <a:sym typeface="Montserrat"/>
                        </a:rPr>
                        <a:t>Keras</a:t>
                      </a:r>
                      <a:endParaRPr>
                        <a:solidFill>
                          <a:schemeClr val="lt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Keras is based on a minimal structure that provides a clean and easy way to create deep learning models based on TensorFlow</a:t>
                      </a:r>
                      <a:endParaRPr>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4"/>
                  </a:ext>
                </a:extLst>
              </a:tr>
              <a:tr h="380825">
                <a:tc>
                  <a:txBody>
                    <a:bodyPr/>
                    <a:lstStyle/>
                    <a:p>
                      <a:pPr marL="0" lvl="0" indent="0" algn="ctr" rtl="0">
                        <a:spcBef>
                          <a:spcPts val="0"/>
                        </a:spcBef>
                        <a:spcAft>
                          <a:spcPts val="0"/>
                        </a:spcAft>
                        <a:buNone/>
                      </a:pPr>
                      <a:r>
                        <a:rPr lang="en-GB">
                          <a:solidFill>
                            <a:schemeClr val="lt1"/>
                          </a:solidFill>
                          <a:latin typeface="Montserrat"/>
                          <a:ea typeface="Montserrat"/>
                          <a:cs typeface="Montserrat"/>
                          <a:sym typeface="Montserrat"/>
                        </a:rPr>
                        <a:t>Pandas</a:t>
                      </a:r>
                      <a:endParaRPr>
                        <a:solidFill>
                          <a:schemeClr val="lt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Used in classification and merging datasets</a:t>
                      </a:r>
                      <a:endParaRPr sz="12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5"/>
                  </a:ext>
                </a:extLst>
              </a:tr>
              <a:tr h="703075">
                <a:tc>
                  <a:txBody>
                    <a:bodyPr/>
                    <a:lstStyle/>
                    <a:p>
                      <a:pPr marL="0" lvl="0" indent="0" algn="ctr" rtl="0">
                        <a:spcBef>
                          <a:spcPts val="0"/>
                        </a:spcBef>
                        <a:spcAft>
                          <a:spcPts val="0"/>
                        </a:spcAft>
                        <a:buNone/>
                      </a:pPr>
                      <a:endParaRPr>
                        <a:solidFill>
                          <a:schemeClr val="lt1"/>
                        </a:solidFill>
                        <a:latin typeface="Montserrat"/>
                        <a:ea typeface="Montserrat"/>
                        <a:cs typeface="Montserrat"/>
                        <a:sym typeface="Montserrat"/>
                      </a:endParaRPr>
                    </a:p>
                    <a:p>
                      <a:pPr marL="0" lvl="0" indent="0" algn="ctr" rtl="0">
                        <a:spcBef>
                          <a:spcPts val="0"/>
                        </a:spcBef>
                        <a:spcAft>
                          <a:spcPts val="0"/>
                        </a:spcAft>
                        <a:buNone/>
                      </a:pPr>
                      <a:r>
                        <a:rPr lang="en-GB">
                          <a:solidFill>
                            <a:schemeClr val="lt1"/>
                          </a:solidFill>
                          <a:latin typeface="Montserrat"/>
                          <a:ea typeface="Montserrat"/>
                          <a:cs typeface="Montserrat"/>
                          <a:sym typeface="Montserrat"/>
                        </a:rPr>
                        <a:t>TensorFlow</a:t>
                      </a:r>
                      <a:endParaRPr>
                        <a:solidFill>
                          <a:schemeClr val="lt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It is a symbolic math library that uses dataflow and differentiable programming to perform various tasks focused on the training and inference of deep neural networks</a:t>
                      </a:r>
                      <a:endParaRPr>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6"/>
                  </a:ext>
                </a:extLst>
              </a:tr>
              <a:tr h="380825">
                <a:tc>
                  <a:txBody>
                    <a:bodyPr/>
                    <a:lstStyle/>
                    <a:p>
                      <a:pPr marL="0" lvl="0" indent="0" algn="ctr" rtl="0">
                        <a:spcBef>
                          <a:spcPts val="0"/>
                        </a:spcBef>
                        <a:spcAft>
                          <a:spcPts val="0"/>
                        </a:spcAft>
                        <a:buNone/>
                      </a:pPr>
                      <a:r>
                        <a:rPr lang="en-GB">
                          <a:solidFill>
                            <a:schemeClr val="lt1"/>
                          </a:solidFill>
                          <a:latin typeface="Montserrat"/>
                          <a:ea typeface="Montserrat"/>
                          <a:cs typeface="Montserrat"/>
                          <a:sym typeface="Montserrat"/>
                        </a:rPr>
                        <a:t>Matplotlib</a:t>
                      </a:r>
                      <a:endParaRPr>
                        <a:solidFill>
                          <a:schemeClr val="lt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Alternative to MATLAB for data visualisation and graphing</a:t>
                      </a:r>
                      <a:endParaRPr sz="1200">
                        <a:solidFill>
                          <a:schemeClr val="lt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7"/>
                  </a:ext>
                </a:extLst>
              </a:tr>
            </a:tbl>
          </a:graphicData>
        </a:graphic>
      </p:graphicFrame>
      <p:sp>
        <p:nvSpPr>
          <p:cNvPr id="282" name="Google Shape;282;p24"/>
          <p:cNvSpPr txBox="1">
            <a:spLocks noGrp="1"/>
          </p:cNvSpPr>
          <p:nvPr>
            <p:ph type="title"/>
          </p:nvPr>
        </p:nvSpPr>
        <p:spPr>
          <a:xfrm>
            <a:off x="1052550" y="2448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5"/>
          <p:cNvSpPr txBox="1">
            <a:spLocks noGrp="1"/>
          </p:cNvSpPr>
          <p:nvPr>
            <p:ph type="title"/>
          </p:nvPr>
        </p:nvSpPr>
        <p:spPr>
          <a:xfrm>
            <a:off x="1297350" y="-8208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8" name="Google Shape;288;p25"/>
          <p:cNvSpPr txBox="1">
            <a:spLocks noGrp="1"/>
          </p:cNvSpPr>
          <p:nvPr>
            <p:ph type="body" idx="1"/>
          </p:nvPr>
        </p:nvSpPr>
        <p:spPr>
          <a:xfrm>
            <a:off x="1114150" y="419025"/>
            <a:ext cx="7156500" cy="375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Montserrat"/>
                <a:ea typeface="Montserrat"/>
                <a:cs typeface="Montserrat"/>
                <a:sym typeface="Montserrat"/>
              </a:rPr>
              <a:t>First the audio features are extracted from the sample database</a:t>
            </a:r>
            <a:endParaRPr sz="1200">
              <a:latin typeface="Montserrat"/>
              <a:ea typeface="Montserrat"/>
              <a:cs typeface="Montserrat"/>
              <a:sym typeface="Montserrat"/>
            </a:endParaRPr>
          </a:p>
          <a:p>
            <a:pPr marL="457200" lvl="0" indent="-304800" algn="l" rtl="0">
              <a:spcBef>
                <a:spcPts val="1600"/>
              </a:spcBef>
              <a:spcAft>
                <a:spcPts val="0"/>
              </a:spcAft>
              <a:buSzPts val="1200"/>
              <a:buFont typeface="Montserrat"/>
              <a:buChar char="●"/>
            </a:pPr>
            <a:r>
              <a:rPr lang="en-GB" sz="1200">
                <a:latin typeface="Montserrat"/>
                <a:ea typeface="Montserrat"/>
                <a:cs typeface="Montserrat"/>
                <a:sym typeface="Montserrat"/>
              </a:rPr>
              <a:t>An audio recognition feature called MFCC or Mel-Frequency Cepstral Coefficients is used for the audio preprocessing.</a:t>
            </a:r>
            <a:endParaRPr sz="1200">
              <a:latin typeface="Montserrat"/>
              <a:ea typeface="Montserrat"/>
              <a:cs typeface="Montserrat"/>
              <a:sym typeface="Montserrat"/>
            </a:endParaRPr>
          </a:p>
          <a:p>
            <a:pPr marL="457200" lvl="0" indent="-304800" algn="l" rtl="0">
              <a:spcBef>
                <a:spcPts val="0"/>
              </a:spcBef>
              <a:spcAft>
                <a:spcPts val="0"/>
              </a:spcAft>
              <a:buSzPts val="1200"/>
              <a:buChar char="●"/>
            </a:pPr>
            <a:r>
              <a:rPr lang="en-GB" sz="1200">
                <a:latin typeface="Montserrat"/>
                <a:ea typeface="Montserrat"/>
                <a:cs typeface="Montserrat"/>
                <a:sym typeface="Montserrat"/>
              </a:rPr>
              <a:t>The </a:t>
            </a:r>
            <a:r>
              <a:rPr lang="en-GB" sz="1200" b="1">
                <a:latin typeface="Montserrat"/>
                <a:ea typeface="Montserrat"/>
                <a:cs typeface="Montserrat"/>
                <a:sym typeface="Montserrat"/>
              </a:rPr>
              <a:t>Librosa </a:t>
            </a:r>
            <a:r>
              <a:rPr lang="en-GB" sz="1200">
                <a:latin typeface="Montserrat"/>
                <a:ea typeface="Montserrat"/>
                <a:cs typeface="Montserrat"/>
                <a:sym typeface="Montserrat"/>
              </a:rPr>
              <a:t>library contains all the required functions to obtain MFCCs of the cough samples.</a:t>
            </a:r>
            <a:endParaRPr sz="1200">
              <a:latin typeface="Montserrat"/>
              <a:ea typeface="Montserrat"/>
              <a:cs typeface="Montserrat"/>
              <a:sym typeface="Montserrat"/>
            </a:endParaRPr>
          </a:p>
          <a:p>
            <a:pPr marL="457200" lvl="0" indent="-304800" algn="l" rtl="0">
              <a:spcBef>
                <a:spcPts val="0"/>
              </a:spcBef>
              <a:spcAft>
                <a:spcPts val="0"/>
              </a:spcAft>
              <a:buSzPts val="1200"/>
              <a:buFont typeface="Montserrat"/>
              <a:buChar char="●"/>
            </a:pPr>
            <a:r>
              <a:rPr lang="en-GB" sz="1200">
                <a:latin typeface="Montserrat"/>
                <a:ea typeface="Montserrat"/>
                <a:cs typeface="Montserrat"/>
                <a:sym typeface="Montserrat"/>
              </a:rPr>
              <a:t>A flowchart depicting the entire process of obtaining MFCCs is given below :</a:t>
            </a:r>
            <a:endParaRPr sz="1200">
              <a:latin typeface="Montserrat"/>
              <a:ea typeface="Montserrat"/>
              <a:cs typeface="Montserrat"/>
              <a:sym typeface="Montserrat"/>
            </a:endParaRPr>
          </a:p>
          <a:p>
            <a:pPr marL="457200" lvl="0" indent="0" algn="l" rtl="0">
              <a:spcBef>
                <a:spcPts val="1600"/>
              </a:spcBef>
              <a:spcAft>
                <a:spcPts val="0"/>
              </a:spcAft>
              <a:buNone/>
            </a:pPr>
            <a:endParaRPr>
              <a:latin typeface="Montserrat"/>
              <a:ea typeface="Montserrat"/>
              <a:cs typeface="Montserrat"/>
              <a:sym typeface="Montserrat"/>
            </a:endParaRPr>
          </a:p>
          <a:p>
            <a:pPr marL="457200" lvl="0" indent="0" algn="l" rtl="0">
              <a:spcBef>
                <a:spcPts val="1600"/>
              </a:spcBef>
              <a:spcAft>
                <a:spcPts val="1600"/>
              </a:spcAft>
              <a:buNone/>
            </a:pPr>
            <a:endParaRPr>
              <a:latin typeface="Montserrat"/>
              <a:ea typeface="Montserrat"/>
              <a:cs typeface="Montserrat"/>
              <a:sym typeface="Montserrat"/>
            </a:endParaRPr>
          </a:p>
        </p:txBody>
      </p:sp>
      <p:pic>
        <p:nvPicPr>
          <p:cNvPr id="289" name="Google Shape;289;p25"/>
          <p:cNvPicPr preferRelativeResize="0"/>
          <p:nvPr/>
        </p:nvPicPr>
        <p:blipFill>
          <a:blip r:embed="rId3">
            <a:alphaModFix/>
          </a:blip>
          <a:stretch>
            <a:fillRect/>
          </a:stretch>
        </p:blipFill>
        <p:spPr>
          <a:xfrm>
            <a:off x="767037" y="2184850"/>
            <a:ext cx="7569224" cy="1317900"/>
          </a:xfrm>
          <a:prstGeom prst="rect">
            <a:avLst/>
          </a:prstGeom>
          <a:noFill/>
          <a:ln>
            <a:noFill/>
          </a:ln>
        </p:spPr>
      </p:pic>
      <p:sp>
        <p:nvSpPr>
          <p:cNvPr id="290" name="Google Shape;290;p25"/>
          <p:cNvSpPr txBox="1"/>
          <p:nvPr/>
        </p:nvSpPr>
        <p:spPr>
          <a:xfrm>
            <a:off x="1220175" y="3707450"/>
            <a:ext cx="6983100" cy="554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Along with some other 2D features such as Spectral Centroid, Spectral Bandwidth, Spectral Roll-off, Zero Crossing Rate (ZCR)+energy.</a:t>
            </a:r>
            <a:endParaRPr sz="1200">
              <a:solidFill>
                <a:schemeClr val="lt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1753</Words>
  <Application>Microsoft Office PowerPoint</Application>
  <PresentationFormat>On-screen Show (16:9)</PresentationFormat>
  <Paragraphs>112</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Average</vt:lpstr>
      <vt:lpstr>Lato</vt:lpstr>
      <vt:lpstr>Montserrat</vt:lpstr>
      <vt:lpstr>Focus</vt:lpstr>
      <vt:lpstr>Minor Project 2021-22</vt:lpstr>
      <vt:lpstr>Table of Contents</vt:lpstr>
      <vt:lpstr>Introduction</vt:lpstr>
      <vt:lpstr>Literature Survey</vt:lpstr>
      <vt:lpstr>PowerPoint Presentation</vt:lpstr>
      <vt:lpstr>PowerPoint Presentation</vt:lpstr>
      <vt:lpstr>PowerPoint Presentation</vt:lpstr>
      <vt:lpstr>Methodology</vt:lpstr>
      <vt:lpstr>PowerPoint Presentation</vt:lpstr>
      <vt:lpstr>PowerPoint Presentation</vt:lpstr>
      <vt:lpstr>PowerPoint Presentation</vt:lpstr>
      <vt:lpstr>Results</vt:lpstr>
      <vt:lpstr>Predictions based on our original data are coming out to be 64% in case of predicting negative cases and 22% in case of predicting positive test cases. An overall accuracy with F1-score is calculated as 60%. </vt:lpstr>
      <vt:lpstr>Predictions based on our augmented data are coming out to be 72% in case of predicting negative cases and 42% in case of predicting positive test cases. An overall accuracy with F1-score is calculated as 57%</vt:lpstr>
      <vt:lpstr>Conclusion &amp; Future Scope</vt:lpstr>
      <vt:lpstr>PowerPoint Presentation</vt:lpstr>
      <vt:lpstr>PowerPoint Presentation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Minor Project 2021-22</dc:title>
  <cp:lastModifiedBy>Pranav Pandey</cp:lastModifiedBy>
  <cp:revision>1</cp:revision>
  <dcterms:modified xsi:type="dcterms:W3CDTF">2021-12-06T13:37:24Z</dcterms:modified>
</cp:coreProperties>
</file>